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100" d="100"/>
          <a:sy n="100" d="100"/>
        </p:scale>
        <p:origin x="-1632" y="-162"/>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pPr/>
              <a:t>1/10/2018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pPr/>
              <a:t>‹N°›</a:t>
            </a:fld>
            <a:endParaRPr/>
          </a:p>
        </p:txBody>
      </p:sp>
    </p:spTree>
    <p:extLst>
      <p:ext uri="{BB962C8B-B14F-4D97-AF65-F5344CB8AC3E}">
        <p14:creationId xmlns=""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pPr/>
              <a:t>1/10/2018</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pPr/>
              <a:t>‹N°›</a:t>
            </a:fld>
            <a:endParaRPr/>
          </a:p>
        </p:txBody>
      </p:sp>
    </p:spTree>
    <p:extLst>
      <p:ext uri="{BB962C8B-B14F-4D97-AF65-F5344CB8AC3E}">
        <p14:creationId xmlns=""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rs de la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682195"/>
            <a:ext cx="2359152" cy="61300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fr-FR"/>
              <a:t>Cliquez sur l'icône pour ajouter une image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fr-FR"/>
              <a:t>Cliquez sur l'icône pour ajouter une image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fr-FR"/>
              <a:t>Cliquez sur l'icône pour ajouter une image</a:t>
            </a:r>
            <a:endParaRPr/>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ns la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457200" y="685799"/>
            <a:ext cx="2450592" cy="611541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userDrawn="1"/>
        </p:nvSpPr>
        <p:spPr>
          <a:xfrm>
            <a:off x="7187184" y="685799"/>
            <a:ext cx="2450592" cy="611541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fr-FR"/>
              <a:t>Modifiez le style du titre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pPr/>
              <a:t>1/10/2018</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pPr/>
              <a:t>‹N°›</a:t>
            </a:fld>
            <a:endParaRPr/>
          </a:p>
        </p:txBody>
      </p:sp>
      <p:sp>
        <p:nvSpPr>
          <p:cNvPr id="7" name="Rectangle 6"/>
          <p:cNvSpPr/>
          <p:nvPr userDrawn="1"/>
        </p:nvSpPr>
        <p:spPr>
          <a:xfrm>
            <a:off x="10140696" y="0"/>
            <a:ext cx="2157984"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defTabSz="914400">
              <a:spcBef>
                <a:spcPts val="1200"/>
              </a:spcBef>
              <a:buNone/>
            </a:pPr>
            <a:r>
              <a:rPr lang="fr-FR" sz="1600" kern="1200" noProof="0" dirty="0">
                <a:solidFill>
                  <a:prstClr val="white">
                    <a:lumMod val="50000"/>
                  </a:prstClr>
                </a:solidFill>
                <a:latin typeface="Calibri Light" panose="020F0302020204030204" pitchFamily="34" charset="0"/>
                <a:ea typeface="+mn-ea"/>
                <a:cs typeface="Calibri" panose="020F0502020204030204" pitchFamily="34" charset="0"/>
              </a:rPr>
              <a:t>Impression :</a:t>
            </a:r>
          </a:p>
          <a:p>
            <a:pPr algn="l" defTabSz="914400">
              <a:spcBef>
                <a:spcPts val="3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Il est possible que le rendu de votre imprimante soit différent des nôtres. Nous vous conseillons donc de faire deux ou trois essais. Si l’alignement des éléments n’est pas correct, utilisez le paramètre Mettre à l’échelle de la feuille. Vous le trouverez dans la boîte de dialogue Imprimer – cliquez simplement sur Diapositives en mode Page entière pour l’obtenir.</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Et avez-vous remarqué que nous affichions des marques de pliage pour vous ? Elles sont très discrètes, mais si vous ne voulez pas les afficher sur votre brochure, cliquez sur Afficher, Masque des diapositives, puis supprimez-les avant d’imprimer.</a:t>
            </a:r>
          </a:p>
          <a:p>
            <a:pPr algn="l" defTabSz="914400">
              <a:spcBef>
                <a:spcPts val="600"/>
              </a:spcBef>
              <a:buNone/>
            </a:pPr>
            <a:r>
              <a:rPr lang="fr-FR" sz="1600" kern="1200" noProof="0" dirty="0">
                <a:solidFill>
                  <a:prstClr val="white">
                    <a:lumMod val="50000"/>
                  </a:prstClr>
                </a:solidFill>
                <a:latin typeface="Calibri Light" panose="020F0302020204030204" pitchFamily="34" charset="0"/>
                <a:ea typeface="+mn-ea"/>
                <a:cs typeface="Calibri" panose="020F0502020204030204" pitchFamily="34" charset="0"/>
              </a:rPr>
              <a:t>Personnalisation du contenu :</a:t>
            </a:r>
          </a:p>
          <a:p>
            <a:pPr algn="l" defTabSz="914400">
              <a:spcBef>
                <a:spcPts val="3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Les espaces réservés de cette brochure ont été formatées pour vous. Si vous souhaitez ajouter ou supprimer des puces du texte, cliquez simplement sur le bouton Puces sous l’onglet Accueil.</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Si vous avez besoin d’espaces réservés supplémentaires pour des titres, des sous-titres ou des zones de texte, faites simplement une copie de ce dont vous avez besoin, et glissez-la à l’endroit qui vous convient. Les repères actifs de PowerPoint vous permettront d’aligner votre élément avec les autres.</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Vous souhaitez utiliser vos propres photos ? Aucun problème ! Cliquez simplement sur une photo, appuyez sur la touche Supprimer, puis cliquez sur l’icône pour ajouter votre photo.</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Si vous remplacez une photo par la vôtre et que cette dernière n’est pas adaptée à l’espace disponible, vous pouvez la rogner pour l’adapter en un clin d’œil. Sélectionnez simplement l’image, puis sous l’onglet Outils des images | Format, dans le groupe Taille, cliquez sur Rogner.</a:t>
            </a:r>
          </a:p>
        </p:txBody>
      </p:sp>
    </p:spTree>
    <p:extLst>
      <p:ext uri="{BB962C8B-B14F-4D97-AF65-F5344CB8AC3E}">
        <p14:creationId xmlns=""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texte 14"/>
          <p:cNvSpPr>
            <a:spLocks noGrp="1"/>
          </p:cNvSpPr>
          <p:nvPr>
            <p:ph type="body" sz="quarter" idx="13"/>
          </p:nvPr>
        </p:nvSpPr>
        <p:spPr/>
        <p:txBody>
          <a:bodyPr/>
          <a:lstStyle/>
          <a:p>
            <a:pPr marL="0" indent="0" algn="ctr" defTabSz="1005840">
              <a:lnSpc>
                <a:spcPct val="85000"/>
              </a:lnSpc>
              <a:buNone/>
            </a:pPr>
            <a:r>
              <a:rPr lang="fr-FR" sz="3600" b="1" i="0" dirty="0">
                <a:solidFill>
                  <a:srgbClr val="000000"/>
                </a:solidFill>
                <a:latin typeface="Constantia"/>
                <a:ea typeface="+mn-ea"/>
                <a:cs typeface="+mn-cs"/>
              </a:rPr>
              <a:t> </a:t>
            </a:r>
          </a:p>
        </p:txBody>
      </p:sp>
      <p:sp>
        <p:nvSpPr>
          <p:cNvPr id="17" name="Espace réservé du texte 16"/>
          <p:cNvSpPr>
            <a:spLocks noGrp="1"/>
          </p:cNvSpPr>
          <p:nvPr>
            <p:ph type="body" sz="quarter" idx="15"/>
          </p:nvPr>
        </p:nvSpPr>
        <p:spPr>
          <a:xfrm>
            <a:off x="3730062" y="5458965"/>
            <a:ext cx="2449512" cy="630942"/>
          </a:xfrm>
        </p:spPr>
        <p:txBody>
          <a:bodyPr/>
          <a:lstStyle/>
          <a:p>
            <a:r>
              <a:rPr lang="fr-CA" dirty="0"/>
              <a:t>150 Petite-</a:t>
            </a:r>
            <a:r>
              <a:rPr lang="fr-CA" dirty="0" err="1"/>
              <a:t>Noraie</a:t>
            </a:r>
            <a:r>
              <a:rPr lang="fr-CA" dirty="0"/>
              <a:t/>
            </a:r>
            <a:br>
              <a:rPr lang="fr-CA" dirty="0"/>
            </a:br>
            <a:r>
              <a:rPr lang="fr-CA" dirty="0"/>
              <a:t>St-Charles Borromée, </a:t>
            </a:r>
            <a:br>
              <a:rPr lang="fr-CA" dirty="0"/>
            </a:br>
            <a:r>
              <a:rPr lang="fr-CA" dirty="0"/>
              <a:t>Québec, J6E 2A5</a:t>
            </a:r>
            <a:endParaRPr lang="fr-FR" dirty="0"/>
          </a:p>
        </p:txBody>
      </p:sp>
      <p:sp>
        <p:nvSpPr>
          <p:cNvPr id="18" name="Espace réservé du texte 17"/>
          <p:cNvSpPr>
            <a:spLocks noGrp="1"/>
          </p:cNvSpPr>
          <p:nvPr>
            <p:ph type="body" sz="quarter" idx="16"/>
          </p:nvPr>
        </p:nvSpPr>
        <p:spPr>
          <a:xfrm>
            <a:off x="3740091" y="5982928"/>
            <a:ext cx="2477634" cy="728965"/>
          </a:xfrm>
        </p:spPr>
        <p:txBody>
          <a:bodyPr/>
          <a:lstStyle/>
          <a:p>
            <a:pPr>
              <a:spcBef>
                <a:spcPts val="1100"/>
              </a:spcBef>
            </a:pPr>
            <a:r>
              <a:rPr lang="fr-CA" b="1" dirty="0"/>
              <a:t>Téléphone:</a:t>
            </a:r>
            <a:r>
              <a:rPr lang="fr-CA" dirty="0"/>
              <a:t> 450-753-4226</a:t>
            </a:r>
            <a:br>
              <a:rPr lang="fr-CA" dirty="0"/>
            </a:br>
            <a:r>
              <a:rPr lang="fr-CA" b="1" dirty="0"/>
              <a:t>Télécopieur:</a:t>
            </a:r>
            <a:r>
              <a:rPr lang="fr-CA" dirty="0"/>
              <a:t> 450-753-3717</a:t>
            </a:r>
            <a:br>
              <a:rPr lang="fr-CA" dirty="0"/>
            </a:br>
            <a:r>
              <a:rPr lang="fr-CA" b="1" dirty="0"/>
              <a:t>Courriel:</a:t>
            </a:r>
            <a:r>
              <a:rPr lang="fr-CA" dirty="0"/>
              <a:t> </a:t>
            </a:r>
            <a:r>
              <a:rPr lang="fr-CA" dirty="0" smtClean="0"/>
              <a:t> z54.lanaudiere@lacsq.org</a:t>
            </a:r>
            <a:endParaRPr lang="fr-FR" sz="1100" b="0" i="0" dirty="0">
              <a:solidFill>
                <a:srgbClr val="595959"/>
              </a:solidFill>
              <a:latin typeface="Constantia"/>
              <a:ea typeface="+mn-ea"/>
              <a:cs typeface="+mn-cs"/>
            </a:endParaRPr>
          </a:p>
        </p:txBody>
      </p:sp>
      <p:sp>
        <p:nvSpPr>
          <p:cNvPr id="21" name="Espace réservé du texte 20"/>
          <p:cNvSpPr>
            <a:spLocks noGrp="1"/>
          </p:cNvSpPr>
          <p:nvPr>
            <p:ph type="body" sz="quarter" idx="19"/>
          </p:nvPr>
        </p:nvSpPr>
        <p:spPr>
          <a:xfrm>
            <a:off x="419100" y="714376"/>
            <a:ext cx="2349072" cy="6097904"/>
          </a:xfrm>
        </p:spPr>
        <p:txBody>
          <a:bodyPr anchor="t"/>
          <a:lstStyle/>
          <a:p>
            <a:pPr marL="0" indent="0" algn="ctr" defTabSz="1005840">
              <a:lnSpc>
                <a:spcPct val="130000"/>
              </a:lnSpc>
              <a:buNone/>
            </a:pPr>
            <a:endParaRPr lang="fr-FR" sz="1000" b="0" dirty="0">
              <a:solidFill>
                <a:schemeClr val="bg1"/>
              </a:solidFill>
              <a:latin typeface="HelveticaNeueLT Pro 55 Roman" panose="020B0604020202020204" pitchFamily="34" charset="0"/>
            </a:endParaRPr>
          </a:p>
          <a:p>
            <a:pPr marL="0" indent="0" algn="ctr" defTabSz="1005840">
              <a:lnSpc>
                <a:spcPct val="130000"/>
              </a:lnSpc>
              <a:buNone/>
            </a:pPr>
            <a:endParaRPr lang="fr-FR" sz="1000" b="0" dirty="0">
              <a:solidFill>
                <a:schemeClr val="bg1"/>
              </a:solidFill>
              <a:latin typeface="HelveticaNeueLT Pro 55 Roman" panose="020B0604020202020204" pitchFamily="34" charset="0"/>
            </a:endParaRPr>
          </a:p>
        </p:txBody>
      </p:sp>
      <p:pic>
        <p:nvPicPr>
          <p:cNvPr id="2" name="Imag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189647" y="882258"/>
            <a:ext cx="2354227" cy="740714"/>
          </a:xfrm>
          <a:prstGeom prst="rect">
            <a:avLst/>
          </a:prstGeom>
        </p:spPr>
      </p:pic>
      <p:pic>
        <p:nvPicPr>
          <p:cNvPr id="6" name="Espace réservé pour une image  5"/>
          <p:cNvPicPr>
            <a:picLocks noGrp="1" noChangeAspect="1"/>
          </p:cNvPicPr>
          <p:nvPr>
            <p:ph type="pic" sz="quarter" idx="12"/>
          </p:nvPr>
        </p:nvPicPr>
        <p:blipFill rotWithShape="1">
          <a:blip r:embed="rId3" cstate="print">
            <a:extLst>
              <a:ext uri="{28A0092B-C50C-407E-A947-70E740481C1C}">
                <a14:useLocalDpi xmlns="" xmlns:a14="http://schemas.microsoft.com/office/drawing/2010/main" val="0"/>
              </a:ext>
            </a:extLst>
          </a:blip>
          <a:srcRect l="57959" t="1477" r="11966" b="11425"/>
          <a:stretch/>
        </p:blipFill>
        <p:spPr/>
      </p:pic>
      <p:sp>
        <p:nvSpPr>
          <p:cNvPr id="4" name="ZoneTexte 3"/>
          <p:cNvSpPr txBox="1"/>
          <p:nvPr/>
        </p:nvSpPr>
        <p:spPr>
          <a:xfrm>
            <a:off x="7235948" y="2145323"/>
            <a:ext cx="2294914" cy="3354765"/>
          </a:xfrm>
          <a:prstGeom prst="rect">
            <a:avLst/>
          </a:prstGeom>
          <a:noFill/>
        </p:spPr>
        <p:txBody>
          <a:bodyPr wrap="square" rtlCol="0">
            <a:spAutoFit/>
          </a:bodyPr>
          <a:lstStyle/>
          <a:p>
            <a:pPr algn="ctr"/>
            <a:r>
              <a:rPr lang="fr-CA" sz="2400" b="1" dirty="0">
                <a:solidFill>
                  <a:schemeClr val="bg1"/>
                </a:solidFill>
                <a:latin typeface="Smudger LET" pitchFamily="2" charset="0"/>
              </a:rPr>
              <a:t>Infos 5 à SEL</a:t>
            </a:r>
          </a:p>
          <a:p>
            <a:pPr algn="ctr"/>
            <a:endParaRPr lang="fr-CA" sz="2400" b="1" dirty="0">
              <a:solidFill>
                <a:schemeClr val="bg1"/>
              </a:solidFill>
              <a:latin typeface="Smudger LET" pitchFamily="2" charset="0"/>
            </a:endParaRPr>
          </a:p>
          <a:p>
            <a:pPr algn="ctr"/>
            <a:endParaRPr lang="fr-CA" sz="2000" b="1" dirty="0">
              <a:solidFill>
                <a:schemeClr val="bg1"/>
              </a:solidFill>
              <a:latin typeface="Smudger LET" pitchFamily="2" charset="0"/>
            </a:endParaRPr>
          </a:p>
          <a:p>
            <a:pPr algn="ctr"/>
            <a:r>
              <a:rPr lang="fr-CA" sz="2400" b="1" dirty="0" smtClean="0">
                <a:solidFill>
                  <a:schemeClr val="bg1"/>
                </a:solidFill>
                <a:latin typeface="Smudger LET" pitchFamily="2" charset="0"/>
              </a:rPr>
              <a:t>Engagement</a:t>
            </a:r>
            <a:r>
              <a:rPr lang="fr-CA" sz="2400" b="1" dirty="0">
                <a:solidFill>
                  <a:schemeClr val="bg1"/>
                </a:solidFill>
                <a:latin typeface="Smudger LET" pitchFamily="2" charset="0"/>
              </a:rPr>
              <a:t> </a:t>
            </a:r>
            <a:r>
              <a:rPr lang="fr-CA" sz="2400" b="1" dirty="0" smtClean="0">
                <a:solidFill>
                  <a:schemeClr val="bg1"/>
                </a:solidFill>
                <a:latin typeface="Smudger LET" pitchFamily="2" charset="0"/>
              </a:rPr>
              <a:t>: Éducation des adultes (EDA)</a:t>
            </a:r>
          </a:p>
          <a:p>
            <a:pPr algn="ctr"/>
            <a:r>
              <a:rPr lang="fr-CA" sz="2400" b="1" dirty="0" smtClean="0">
                <a:solidFill>
                  <a:schemeClr val="bg1"/>
                </a:solidFill>
                <a:latin typeface="Smudger LET" pitchFamily="2" charset="0"/>
              </a:rPr>
              <a:t>Formation professionnelle (FP)</a:t>
            </a:r>
            <a:endParaRPr lang="fr-CA" sz="2400" b="1" dirty="0">
              <a:solidFill>
                <a:schemeClr val="bg1"/>
              </a:solidFill>
              <a:latin typeface="Smudger LET" pitchFamily="2" charset="0"/>
            </a:endParaRPr>
          </a:p>
        </p:txBody>
      </p:sp>
      <p:sp>
        <p:nvSpPr>
          <p:cNvPr id="7" name="ZoneTexte 6"/>
          <p:cNvSpPr txBox="1"/>
          <p:nvPr/>
        </p:nvSpPr>
        <p:spPr>
          <a:xfrm>
            <a:off x="7189647" y="5591908"/>
            <a:ext cx="1180630" cy="1200329"/>
          </a:xfrm>
          <a:prstGeom prst="rect">
            <a:avLst/>
          </a:prstGeom>
          <a:noFill/>
        </p:spPr>
        <p:txBody>
          <a:bodyPr wrap="square" rtlCol="0">
            <a:spAutoFit/>
          </a:bodyPr>
          <a:lstStyle/>
          <a:p>
            <a:pPr algn="ctr"/>
            <a:r>
              <a:rPr lang="fr-CA" sz="1200" dirty="0">
                <a:solidFill>
                  <a:schemeClr val="bg1"/>
                </a:solidFill>
                <a:latin typeface="Smudger LET" pitchFamily="2" charset="0"/>
              </a:rPr>
              <a:t>Soirée </a:t>
            </a:r>
            <a:r>
              <a:rPr lang="fr-CA" sz="1200" dirty="0" smtClean="0">
                <a:solidFill>
                  <a:schemeClr val="bg1"/>
                </a:solidFill>
                <a:latin typeface="Smudger LET" pitchFamily="2" charset="0"/>
              </a:rPr>
              <a:t>d’informations présentée </a:t>
            </a:r>
            <a:r>
              <a:rPr lang="fr-CA" sz="1200" dirty="0">
                <a:solidFill>
                  <a:schemeClr val="bg1"/>
                </a:solidFill>
                <a:latin typeface="Smudger LET" pitchFamily="2" charset="0"/>
              </a:rPr>
              <a:t>par le Comité des Jeunes du SEL-CSQ</a:t>
            </a:r>
          </a:p>
          <a:p>
            <a:pPr algn="ctr"/>
            <a:endParaRPr lang="fr-CA" sz="1200" dirty="0"/>
          </a:p>
        </p:txBody>
      </p:sp>
      <p:pic>
        <p:nvPicPr>
          <p:cNvPr id="22" name="Image 2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033114" y="4876750"/>
            <a:ext cx="1891589" cy="595154"/>
          </a:xfrm>
          <a:prstGeom prst="rect">
            <a:avLst/>
          </a:prstGeom>
        </p:spPr>
      </p:pic>
      <p:sp>
        <p:nvSpPr>
          <p:cNvPr id="3" name="ZoneTexte 2"/>
          <p:cNvSpPr txBox="1"/>
          <p:nvPr/>
        </p:nvSpPr>
        <p:spPr>
          <a:xfrm>
            <a:off x="416167" y="679207"/>
            <a:ext cx="2422284" cy="5493812"/>
          </a:xfrm>
          <a:prstGeom prst="rect">
            <a:avLst/>
          </a:prstGeom>
          <a:noFill/>
        </p:spPr>
        <p:txBody>
          <a:bodyPr wrap="square" rtlCol="0">
            <a:spAutoFit/>
          </a:bodyPr>
          <a:lstStyle/>
          <a:p>
            <a:r>
              <a:rPr lang="fr-CA" sz="900" b="1" dirty="0">
                <a:solidFill>
                  <a:schemeClr val="bg1"/>
                </a:solidFill>
                <a:effectLst>
                  <a:outerShdw blurRad="38100" dist="38100" dir="2700000" algn="tl">
                    <a:srgbClr val="000000">
                      <a:alpha val="43137"/>
                    </a:srgbClr>
                  </a:outerShdw>
                </a:effectLst>
                <a:latin typeface="HelveticaNeueLT Pro 55 Roman"/>
              </a:rPr>
              <a:t>Engagement secteur de l’EDA et de la FP</a:t>
            </a:r>
          </a:p>
          <a:p>
            <a:endParaRPr lang="fr-CA" sz="900" b="1" dirty="0" smtClean="0">
              <a:solidFill>
                <a:schemeClr val="bg1"/>
              </a:solidFill>
              <a:latin typeface="HelveticaNeueLT Pro 55 Roman"/>
            </a:endParaRPr>
          </a:p>
          <a:p>
            <a:r>
              <a:rPr lang="fr-CA" sz="900" b="1" dirty="0" smtClean="0">
                <a:solidFill>
                  <a:schemeClr val="bg1"/>
                </a:solidFill>
                <a:latin typeface="HelveticaNeueLT Pro 55 Roman"/>
              </a:rPr>
              <a:t>À </a:t>
            </a:r>
            <a:r>
              <a:rPr lang="fr-CA" sz="900" b="1" dirty="0">
                <a:solidFill>
                  <a:schemeClr val="bg1"/>
                </a:solidFill>
                <a:latin typeface="HelveticaNeueLT Pro 55 Roman"/>
              </a:rPr>
              <a:t>l’EDA :</a:t>
            </a:r>
            <a:endParaRPr lang="fr-CA" sz="900" dirty="0">
              <a:solidFill>
                <a:schemeClr val="bg1"/>
              </a:solidFill>
              <a:latin typeface="HelveticaNeueLT Pro 55 Roman"/>
            </a:endParaRPr>
          </a:p>
          <a:p>
            <a:pPr marL="171450" indent="-171450">
              <a:buFont typeface="Arial" panose="020B0604020202020204" pitchFamily="34" charset="0"/>
              <a:buChar char="•"/>
            </a:pPr>
            <a:r>
              <a:rPr lang="fr-CA" sz="900" dirty="0">
                <a:solidFill>
                  <a:schemeClr val="bg1"/>
                </a:solidFill>
                <a:latin typeface="HelveticaNeueLT Pro 55 Roman"/>
              </a:rPr>
              <a:t>La Commission scolaire engage par ordre décroissant de la liste de rappel dans la spécialité visée lors d’une journée prévue à cet effet. </a:t>
            </a:r>
          </a:p>
          <a:p>
            <a:pPr marL="171450" indent="-171450">
              <a:buFont typeface="Arial" panose="020B0604020202020204" pitchFamily="34" charset="0"/>
              <a:buChar char="•"/>
            </a:pPr>
            <a:r>
              <a:rPr lang="fr-CA" sz="900" dirty="0" smtClean="0">
                <a:solidFill>
                  <a:schemeClr val="bg1"/>
                </a:solidFill>
                <a:latin typeface="HelveticaNeueLT Pro 55 Roman"/>
              </a:rPr>
              <a:t>De </a:t>
            </a:r>
            <a:r>
              <a:rPr lang="fr-CA" sz="900" dirty="0">
                <a:solidFill>
                  <a:schemeClr val="bg1"/>
                </a:solidFill>
                <a:latin typeface="HelveticaNeueLT Pro 55 Roman"/>
              </a:rPr>
              <a:t>plus, la Commission scolaire a pour objectif d’offrir ou de compléter les tâches afin qu’elles s’approchent le plus possible du 800 heures (100%).</a:t>
            </a:r>
          </a:p>
          <a:p>
            <a:endParaRPr lang="fr-CA" sz="900" dirty="0">
              <a:solidFill>
                <a:schemeClr val="bg1"/>
              </a:solidFill>
              <a:latin typeface="HelveticaNeueLT Pro 55 Roman"/>
            </a:endParaRPr>
          </a:p>
          <a:p>
            <a:r>
              <a:rPr lang="fr-CA" sz="900" b="1" dirty="0">
                <a:solidFill>
                  <a:schemeClr val="bg1"/>
                </a:solidFill>
                <a:latin typeface="HelveticaNeueLT Pro 55 Roman"/>
              </a:rPr>
              <a:t>Déclencheurs de contrat à temps partiel à l’EDA :</a:t>
            </a:r>
          </a:p>
          <a:p>
            <a:pPr marL="171450" lvl="0" indent="-171450">
              <a:buFont typeface="Arial" panose="020B0604020202020204" pitchFamily="34" charset="0"/>
              <a:buChar char="•"/>
            </a:pPr>
            <a:r>
              <a:rPr lang="fr-CA" sz="900" dirty="0">
                <a:solidFill>
                  <a:schemeClr val="bg1"/>
                </a:solidFill>
                <a:latin typeface="HelveticaNeueLT Pro 55 Roman"/>
              </a:rPr>
              <a:t>Dispenser 240 heures, ou plus, préalablement déterminées;</a:t>
            </a:r>
          </a:p>
          <a:p>
            <a:pPr marL="171450" lvl="0" indent="-171450">
              <a:buFont typeface="Arial" panose="020B0604020202020204" pitchFamily="34" charset="0"/>
              <a:buChar char="•"/>
            </a:pPr>
            <a:r>
              <a:rPr lang="fr-CA" sz="900" dirty="0">
                <a:solidFill>
                  <a:schemeClr val="bg1"/>
                </a:solidFill>
                <a:latin typeface="HelveticaNeueLT Pro 55 Roman"/>
              </a:rPr>
              <a:t>Dispenser 25 heures préalablement déterminées alors que 240 heures ont été faites dans la même année scolaire.</a:t>
            </a:r>
          </a:p>
          <a:p>
            <a:endParaRPr lang="fr-CA" sz="900" dirty="0">
              <a:solidFill>
                <a:schemeClr val="bg1"/>
              </a:solidFill>
              <a:latin typeface="HelveticaNeueLT Pro 55 Roman"/>
            </a:endParaRPr>
          </a:p>
          <a:p>
            <a:r>
              <a:rPr lang="fr-CA" sz="900" b="1" dirty="0">
                <a:solidFill>
                  <a:schemeClr val="bg1"/>
                </a:solidFill>
                <a:latin typeface="HelveticaNeueLT Pro 55 Roman"/>
              </a:rPr>
              <a:t>Engagement à taux horaire :</a:t>
            </a:r>
          </a:p>
          <a:p>
            <a:r>
              <a:rPr lang="fr-CA" sz="900" dirty="0" smtClean="0">
                <a:solidFill>
                  <a:schemeClr val="bg1"/>
                </a:solidFill>
                <a:latin typeface="HelveticaNeueLT Pro 55 Roman"/>
              </a:rPr>
              <a:t>S’applique dans toutes </a:t>
            </a:r>
            <a:r>
              <a:rPr lang="fr-CA" sz="900" dirty="0">
                <a:solidFill>
                  <a:schemeClr val="bg1"/>
                </a:solidFill>
                <a:latin typeface="HelveticaNeueLT Pro 55 Roman"/>
              </a:rPr>
              <a:t>les </a:t>
            </a:r>
            <a:r>
              <a:rPr lang="fr-CA" sz="900" dirty="0" smtClean="0">
                <a:solidFill>
                  <a:schemeClr val="bg1"/>
                </a:solidFill>
                <a:latin typeface="HelveticaNeueLT Pro 55 Roman"/>
              </a:rPr>
              <a:t>situations qui </a:t>
            </a:r>
            <a:r>
              <a:rPr lang="fr-CA" sz="900" dirty="0">
                <a:solidFill>
                  <a:schemeClr val="bg1"/>
                </a:solidFill>
                <a:latin typeface="HelveticaNeueLT Pro 55 Roman"/>
              </a:rPr>
              <a:t>ne </a:t>
            </a:r>
            <a:r>
              <a:rPr lang="fr-CA" sz="900" dirty="0" smtClean="0">
                <a:solidFill>
                  <a:schemeClr val="bg1"/>
                </a:solidFill>
                <a:latin typeface="HelveticaNeueLT Pro 55 Roman"/>
              </a:rPr>
              <a:t>répondent </a:t>
            </a:r>
            <a:r>
              <a:rPr lang="fr-CA" sz="900" dirty="0">
                <a:solidFill>
                  <a:schemeClr val="bg1"/>
                </a:solidFill>
                <a:latin typeface="HelveticaNeueLT Pro 55 Roman"/>
              </a:rPr>
              <a:t>pas aux conditions de déclenchement d’un contrat à temps </a:t>
            </a:r>
            <a:r>
              <a:rPr lang="fr-CA" sz="900" dirty="0" smtClean="0">
                <a:solidFill>
                  <a:schemeClr val="bg1"/>
                </a:solidFill>
                <a:latin typeface="HelveticaNeueLT Pro 55 Roman"/>
              </a:rPr>
              <a:t>partiel (nombre d’heures) </a:t>
            </a:r>
            <a:r>
              <a:rPr lang="fr-CA" sz="900" dirty="0">
                <a:solidFill>
                  <a:schemeClr val="bg1"/>
                </a:solidFill>
                <a:latin typeface="HelveticaNeueLT Pro 55 Roman"/>
              </a:rPr>
              <a:t>ou en raison de l’absence d’une qualification légale. </a:t>
            </a:r>
            <a:endParaRPr lang="fr-CA" sz="900" dirty="0" smtClean="0">
              <a:solidFill>
                <a:schemeClr val="bg1"/>
              </a:solidFill>
              <a:latin typeface="HelveticaNeueLT Pro 55 Roman"/>
            </a:endParaRPr>
          </a:p>
          <a:p>
            <a:endParaRPr lang="fr-CA" sz="900" dirty="0">
              <a:solidFill>
                <a:schemeClr val="bg1"/>
              </a:solidFill>
              <a:latin typeface="HelveticaNeueLT Pro 55 Roman"/>
            </a:endParaRPr>
          </a:p>
          <a:p>
            <a:r>
              <a:rPr lang="fr-CA" sz="900" b="1" dirty="0">
                <a:solidFill>
                  <a:schemeClr val="bg1"/>
                </a:solidFill>
                <a:latin typeface="HelveticaNeueLT Pro 55 Roman"/>
              </a:rPr>
              <a:t>Accès à la liste de rappel (EDA): </a:t>
            </a:r>
          </a:p>
          <a:p>
            <a:r>
              <a:rPr lang="fr-CA" sz="900" dirty="0">
                <a:solidFill>
                  <a:schemeClr val="bg1"/>
                </a:solidFill>
                <a:latin typeface="HelveticaNeueLT Pro 55 Roman"/>
              </a:rPr>
              <a:t>À la fin de l’année scolaire, la Commission ajoute à la liste de rappel, en indiquant la date du 1</a:t>
            </a:r>
            <a:r>
              <a:rPr lang="fr-CA" sz="900" baseline="30000" dirty="0">
                <a:solidFill>
                  <a:schemeClr val="bg1"/>
                </a:solidFill>
                <a:latin typeface="HelveticaNeueLT Pro 55 Roman"/>
              </a:rPr>
              <a:t>er</a:t>
            </a:r>
            <a:r>
              <a:rPr lang="fr-CA" sz="900" dirty="0">
                <a:solidFill>
                  <a:schemeClr val="bg1"/>
                </a:solidFill>
                <a:latin typeface="HelveticaNeueLT Pro 55 Roman"/>
              </a:rPr>
              <a:t> jour de travail qui lui a permis d’accéder à la liste, le </a:t>
            </a:r>
            <a:r>
              <a:rPr lang="fr-CA" sz="900" dirty="0" smtClean="0">
                <a:solidFill>
                  <a:schemeClr val="bg1"/>
                </a:solidFill>
                <a:latin typeface="HelveticaNeueLT Pro 55 Roman"/>
              </a:rPr>
              <a:t>nom </a:t>
            </a:r>
            <a:r>
              <a:rPr lang="fr-CA" sz="900" dirty="0">
                <a:solidFill>
                  <a:schemeClr val="bg1"/>
                </a:solidFill>
                <a:latin typeface="HelveticaNeueLT Pro 55 Roman"/>
              </a:rPr>
              <a:t>des enseignantes et enseignants </a:t>
            </a:r>
            <a:r>
              <a:rPr lang="fr-CA" sz="900" b="1" dirty="0">
                <a:solidFill>
                  <a:schemeClr val="bg1"/>
                </a:solidFill>
                <a:latin typeface="HelveticaNeueLT Pro 55 Roman"/>
              </a:rPr>
              <a:t>légalement qualifiés </a:t>
            </a:r>
            <a:r>
              <a:rPr lang="fr-CA" sz="900" dirty="0">
                <a:solidFill>
                  <a:schemeClr val="bg1"/>
                </a:solidFill>
                <a:latin typeface="HelveticaNeueLT Pro 55 Roman"/>
              </a:rPr>
              <a:t>qui ont </a:t>
            </a:r>
            <a:r>
              <a:rPr lang="fr-CA" sz="900" b="1" dirty="0">
                <a:solidFill>
                  <a:schemeClr val="bg1"/>
                </a:solidFill>
                <a:latin typeface="HelveticaNeueLT Pro 55 Roman"/>
              </a:rPr>
              <a:t>enseigné 300 heures et plus au 1</a:t>
            </a:r>
            <a:r>
              <a:rPr lang="fr-CA" sz="900" b="1" baseline="30000" dirty="0">
                <a:solidFill>
                  <a:schemeClr val="bg1"/>
                </a:solidFill>
                <a:latin typeface="HelveticaNeueLT Pro 55 Roman"/>
              </a:rPr>
              <a:t>er</a:t>
            </a:r>
            <a:r>
              <a:rPr lang="fr-CA" sz="900" b="1" dirty="0">
                <a:solidFill>
                  <a:schemeClr val="bg1"/>
                </a:solidFill>
                <a:latin typeface="HelveticaNeueLT Pro 55 Roman"/>
              </a:rPr>
              <a:t> juin</a:t>
            </a:r>
            <a:r>
              <a:rPr lang="fr-CA" sz="900" dirty="0">
                <a:solidFill>
                  <a:schemeClr val="bg1"/>
                </a:solidFill>
                <a:latin typeface="HelveticaNeueLT Pro 55 Roman"/>
              </a:rPr>
              <a:t>, à </a:t>
            </a:r>
            <a:r>
              <a:rPr lang="fr-CA" sz="900" b="1" dirty="0">
                <a:solidFill>
                  <a:schemeClr val="bg1"/>
                </a:solidFill>
                <a:latin typeface="HelveticaNeueLT Pro 55 Roman"/>
              </a:rPr>
              <a:t>temps partiel</a:t>
            </a:r>
            <a:r>
              <a:rPr lang="fr-CA" sz="900" dirty="0">
                <a:solidFill>
                  <a:schemeClr val="bg1"/>
                </a:solidFill>
                <a:latin typeface="HelveticaNeueLT Pro 55 Roman"/>
              </a:rPr>
              <a:t> comme à </a:t>
            </a:r>
            <a:r>
              <a:rPr lang="fr-CA" sz="900" b="1" dirty="0">
                <a:solidFill>
                  <a:schemeClr val="bg1"/>
                </a:solidFill>
                <a:latin typeface="HelveticaNeueLT Pro 55 Roman"/>
              </a:rPr>
              <a:t>taux horaire</a:t>
            </a:r>
            <a:r>
              <a:rPr lang="fr-CA" sz="900" dirty="0">
                <a:solidFill>
                  <a:schemeClr val="bg1"/>
                </a:solidFill>
                <a:latin typeface="HelveticaNeueLT Pro 55 Roman"/>
              </a:rPr>
              <a:t>, dans la </a:t>
            </a:r>
            <a:r>
              <a:rPr lang="fr-CA" sz="900" b="1" dirty="0">
                <a:solidFill>
                  <a:schemeClr val="bg1"/>
                </a:solidFill>
                <a:latin typeface="HelveticaNeueLT Pro 55 Roman"/>
              </a:rPr>
              <a:t>même année scolaire</a:t>
            </a:r>
            <a:r>
              <a:rPr lang="fr-CA" sz="900" dirty="0">
                <a:solidFill>
                  <a:schemeClr val="bg1"/>
                </a:solidFill>
                <a:latin typeface="HelveticaNeueLT Pro 55 Roman"/>
              </a:rPr>
              <a:t>, dans la </a:t>
            </a:r>
            <a:r>
              <a:rPr lang="fr-CA" sz="900" b="1" dirty="0">
                <a:solidFill>
                  <a:schemeClr val="bg1"/>
                </a:solidFill>
                <a:latin typeface="HelveticaNeueLT Pro 55 Roman"/>
              </a:rPr>
              <a:t>même spécialité</a:t>
            </a:r>
            <a:r>
              <a:rPr lang="fr-CA" sz="900" dirty="0">
                <a:solidFill>
                  <a:schemeClr val="bg1"/>
                </a:solidFill>
                <a:latin typeface="HelveticaNeueLT Pro 55 Roman"/>
              </a:rPr>
              <a:t> et qui n’ont </a:t>
            </a:r>
            <a:r>
              <a:rPr lang="fr-CA" sz="900" b="1" dirty="0">
                <a:solidFill>
                  <a:schemeClr val="bg1"/>
                </a:solidFill>
                <a:latin typeface="HelveticaNeueLT Pro 55 Roman"/>
              </a:rPr>
              <a:t>pas fait l’objet d’une évaluation négative</a:t>
            </a:r>
            <a:r>
              <a:rPr lang="fr-CA" sz="900" dirty="0">
                <a:solidFill>
                  <a:schemeClr val="bg1"/>
                </a:solidFill>
                <a:latin typeface="HelveticaNeueLT Pro 55 Roman"/>
              </a:rPr>
              <a:t>.</a:t>
            </a:r>
          </a:p>
        </p:txBody>
      </p:sp>
    </p:spTree>
    <p:extLst>
      <p:ext uri="{BB962C8B-B14F-4D97-AF65-F5344CB8AC3E}">
        <p14:creationId xmlns=""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45477" y="715108"/>
            <a:ext cx="2426678" cy="4801314"/>
          </a:xfrm>
          <a:prstGeom prst="rect">
            <a:avLst/>
          </a:prstGeom>
          <a:noFill/>
        </p:spPr>
        <p:txBody>
          <a:bodyPr wrap="square" rtlCol="0">
            <a:spAutoFit/>
          </a:bodyPr>
          <a:lstStyle/>
          <a:p>
            <a:pPr algn="ctr"/>
            <a:r>
              <a:rPr lang="fr-CA" sz="900" b="1" dirty="0">
                <a:effectLst>
                  <a:outerShdw blurRad="38100" dist="38100" dir="2700000" algn="tl">
                    <a:srgbClr val="000000">
                      <a:alpha val="43137"/>
                    </a:srgbClr>
                  </a:outerShdw>
                </a:effectLst>
                <a:latin typeface="HelveticaNeueLT Pro 55 Roman"/>
              </a:rPr>
              <a:t>Engagement secteur de l’EDA et de la FP</a:t>
            </a:r>
          </a:p>
          <a:p>
            <a:endParaRPr lang="fr-CA" sz="900" b="1" dirty="0" smtClean="0">
              <a:latin typeface="HelveticaNeueLT Pro 55 Roman"/>
            </a:endParaRPr>
          </a:p>
          <a:p>
            <a:r>
              <a:rPr lang="fr-CA" sz="900" b="1" dirty="0" smtClean="0">
                <a:latin typeface="HelveticaNeueLT Pro 55 Roman"/>
              </a:rPr>
              <a:t>À </a:t>
            </a:r>
            <a:r>
              <a:rPr lang="fr-CA" sz="900" b="1" dirty="0">
                <a:latin typeface="HelveticaNeueLT Pro 55 Roman"/>
              </a:rPr>
              <a:t>la FP</a:t>
            </a:r>
            <a:r>
              <a:rPr lang="fr-CA" sz="900" dirty="0">
                <a:latin typeface="HelveticaNeueLT Pro 55 Roman"/>
              </a:rPr>
              <a:t> :</a:t>
            </a:r>
          </a:p>
          <a:p>
            <a:pPr marL="171450" indent="-171450">
              <a:buFont typeface="Arial" panose="020B0604020202020204" pitchFamily="34" charset="0"/>
              <a:buChar char="•"/>
            </a:pPr>
            <a:r>
              <a:rPr lang="fr-CA" sz="900" dirty="0">
                <a:latin typeface="HelveticaNeueLT Pro 55 Roman"/>
              </a:rPr>
              <a:t>La Commission scolaire engage, pour les cours financés par le Ministère, par la liste de rappel en ordre décroissant, lors d’une journée prévue à cet effet, en tout respect </a:t>
            </a:r>
            <a:r>
              <a:rPr lang="fr-CA" sz="900" dirty="0" smtClean="0">
                <a:latin typeface="HelveticaNeueLT Pro 55 Roman"/>
              </a:rPr>
              <a:t> </a:t>
            </a:r>
            <a:r>
              <a:rPr lang="fr-CA" sz="900" dirty="0">
                <a:latin typeface="HelveticaNeueLT Pro 55 Roman"/>
              </a:rPr>
              <a:t>de la sous-spécialité visée. </a:t>
            </a:r>
          </a:p>
          <a:p>
            <a:pPr marL="171450" indent="-171450">
              <a:buFont typeface="Arial" panose="020B0604020202020204" pitchFamily="34" charset="0"/>
              <a:buChar char="•"/>
            </a:pPr>
            <a:r>
              <a:rPr lang="fr-CA" sz="900" dirty="0" smtClean="0">
                <a:latin typeface="HelveticaNeueLT Pro 55 Roman"/>
              </a:rPr>
              <a:t>De </a:t>
            </a:r>
            <a:r>
              <a:rPr lang="fr-CA" sz="900" dirty="0">
                <a:latin typeface="HelveticaNeueLT Pro 55 Roman"/>
              </a:rPr>
              <a:t>plus, la Commission scolaire a pour objectif d’offrir ou de compléter les tâches afin qu’elles s’approchent le plus possible du 720 heures (100%). </a:t>
            </a:r>
          </a:p>
          <a:p>
            <a:pPr marL="171450" indent="-171450">
              <a:buFont typeface="Arial" panose="020B0604020202020204" pitchFamily="34" charset="0"/>
              <a:buChar char="•"/>
            </a:pPr>
            <a:r>
              <a:rPr lang="fr-CA" sz="900" dirty="0">
                <a:latin typeface="HelveticaNeueLT Pro 55 Roman"/>
              </a:rPr>
              <a:t>Pour les cours offerts dans le cadre de la « </a:t>
            </a:r>
            <a:r>
              <a:rPr lang="fr-CA" sz="900" i="1" dirty="0">
                <a:latin typeface="HelveticaNeueLT Pro 55 Roman"/>
              </a:rPr>
              <a:t>formation sur mesure</a:t>
            </a:r>
            <a:r>
              <a:rPr lang="fr-CA" sz="900" dirty="0">
                <a:latin typeface="HelveticaNeueLT Pro 55 Roman"/>
              </a:rPr>
              <a:t> », la Commission offre les postes disponibles en respectant la liste de rappel, à cet effet, en conservant l’objectif d’offrir et de compléter pour atteindre 720 heures.</a:t>
            </a:r>
          </a:p>
          <a:p>
            <a:endParaRPr lang="fr-CA" sz="900" dirty="0">
              <a:latin typeface="HelveticaNeueLT Pro 55 Roman"/>
            </a:endParaRPr>
          </a:p>
          <a:p>
            <a:r>
              <a:rPr lang="fr-CA" sz="900" b="1" dirty="0">
                <a:latin typeface="HelveticaNeueLT Pro 55 Roman"/>
              </a:rPr>
              <a:t>Déclencheurs de contrat à temps partiel à la FP :</a:t>
            </a:r>
          </a:p>
          <a:p>
            <a:pPr marL="171450" lvl="0" indent="-171450">
              <a:buFont typeface="Arial" panose="020B0604020202020204" pitchFamily="34" charset="0"/>
              <a:buChar char="•"/>
            </a:pPr>
            <a:r>
              <a:rPr lang="fr-CA" sz="900" dirty="0">
                <a:latin typeface="HelveticaNeueLT Pro 55 Roman"/>
              </a:rPr>
              <a:t>Dispenser 216 heures, ou plus, préalablement déterminées;</a:t>
            </a:r>
          </a:p>
          <a:p>
            <a:pPr marL="171450" lvl="0" indent="-171450">
              <a:buFont typeface="Arial" panose="020B0604020202020204" pitchFamily="34" charset="0"/>
              <a:buChar char="•"/>
            </a:pPr>
            <a:r>
              <a:rPr lang="fr-CA" sz="900" dirty="0">
                <a:latin typeface="HelveticaNeueLT Pro 55 Roman"/>
              </a:rPr>
              <a:t>Dispenser 25 heures préalablement déterminées alors que 216 heures ont été faites dans la même année scolaire.</a:t>
            </a:r>
          </a:p>
          <a:p>
            <a:endParaRPr lang="fr-CA" sz="900" dirty="0">
              <a:latin typeface="HelveticaNeueLT Pro 55 Roman"/>
            </a:endParaRPr>
          </a:p>
          <a:p>
            <a:r>
              <a:rPr lang="fr-CA" sz="900" b="1" dirty="0">
                <a:latin typeface="HelveticaNeueLT Pro 55 Roman"/>
              </a:rPr>
              <a:t>Engagement à taux horaire :</a:t>
            </a:r>
          </a:p>
          <a:p>
            <a:r>
              <a:rPr lang="fr-CA" sz="900" dirty="0" smtClean="0">
                <a:latin typeface="HelveticaNeueLT Pro 55 Roman"/>
              </a:rPr>
              <a:t>S’applique pour toutes </a:t>
            </a:r>
            <a:r>
              <a:rPr lang="fr-CA" sz="900" dirty="0">
                <a:latin typeface="HelveticaNeueLT Pro 55 Roman"/>
              </a:rPr>
              <a:t>les </a:t>
            </a:r>
            <a:r>
              <a:rPr lang="fr-CA" sz="900" dirty="0" smtClean="0">
                <a:latin typeface="HelveticaNeueLT Pro 55 Roman"/>
              </a:rPr>
              <a:t>situations qui </a:t>
            </a:r>
            <a:r>
              <a:rPr lang="fr-CA" sz="900" dirty="0">
                <a:latin typeface="HelveticaNeueLT Pro 55 Roman"/>
              </a:rPr>
              <a:t>ne </a:t>
            </a:r>
            <a:r>
              <a:rPr lang="fr-CA" sz="900" dirty="0" smtClean="0">
                <a:latin typeface="HelveticaNeueLT Pro 55 Roman"/>
              </a:rPr>
              <a:t>répondent </a:t>
            </a:r>
            <a:r>
              <a:rPr lang="fr-CA" sz="900" dirty="0">
                <a:latin typeface="HelveticaNeueLT Pro 55 Roman"/>
              </a:rPr>
              <a:t>pas aux conditions de déclenchement d’un contrat à temps </a:t>
            </a:r>
            <a:r>
              <a:rPr lang="fr-CA" sz="900" dirty="0" smtClean="0">
                <a:latin typeface="HelveticaNeueLT Pro 55 Roman"/>
              </a:rPr>
              <a:t>partiel (nombre d’heures) </a:t>
            </a:r>
            <a:r>
              <a:rPr lang="fr-CA" sz="900" dirty="0">
                <a:latin typeface="HelveticaNeueLT Pro 55 Roman"/>
              </a:rPr>
              <a:t>ou en raison de l’absence d’une qualification légale</a:t>
            </a:r>
            <a:r>
              <a:rPr lang="fr-CA" sz="900" dirty="0" smtClean="0">
                <a:latin typeface="HelveticaNeueLT Pro 55 Roman"/>
              </a:rPr>
              <a:t>.</a:t>
            </a:r>
            <a:endParaRPr lang="fr-CA" sz="900" dirty="0">
              <a:latin typeface="HelveticaNeueLT Pro 55 Roman"/>
            </a:endParaRPr>
          </a:p>
        </p:txBody>
      </p:sp>
      <p:sp>
        <p:nvSpPr>
          <p:cNvPr id="3" name="ZoneTexte 2"/>
          <p:cNvSpPr txBox="1"/>
          <p:nvPr/>
        </p:nvSpPr>
        <p:spPr>
          <a:xfrm>
            <a:off x="3856891" y="715108"/>
            <a:ext cx="2432697" cy="2862322"/>
          </a:xfrm>
          <a:prstGeom prst="rect">
            <a:avLst/>
          </a:prstGeom>
          <a:noFill/>
        </p:spPr>
        <p:txBody>
          <a:bodyPr wrap="square" rtlCol="0">
            <a:spAutoFit/>
          </a:bodyPr>
          <a:lstStyle/>
          <a:p>
            <a:pPr algn="ctr"/>
            <a:r>
              <a:rPr lang="fr-CA" sz="900" b="1" dirty="0">
                <a:effectLst>
                  <a:outerShdw blurRad="38100" dist="38100" dir="2700000" algn="tl">
                    <a:srgbClr val="000000">
                      <a:alpha val="43137"/>
                    </a:srgbClr>
                  </a:outerShdw>
                </a:effectLst>
                <a:latin typeface="HelveticaNeueLT Pro 55 Roman"/>
              </a:rPr>
              <a:t>Accès à la liste de rappel (FP) :</a:t>
            </a:r>
          </a:p>
          <a:p>
            <a:endParaRPr lang="fr-CA" sz="900" b="1" dirty="0" smtClean="0">
              <a:latin typeface="HelveticaNeueLT Pro 55 Roman"/>
            </a:endParaRPr>
          </a:p>
          <a:p>
            <a:r>
              <a:rPr lang="fr-CA" sz="900" b="1" dirty="0" smtClean="0">
                <a:latin typeface="HelveticaNeueLT Pro 55 Roman"/>
              </a:rPr>
              <a:t>Liste </a:t>
            </a:r>
            <a:r>
              <a:rPr lang="fr-CA" sz="900" b="1" dirty="0">
                <a:latin typeface="HelveticaNeueLT Pro 55 Roman"/>
              </a:rPr>
              <a:t>A </a:t>
            </a:r>
            <a:endParaRPr lang="fr-CA" sz="900" b="1" dirty="0" smtClean="0">
              <a:latin typeface="HelveticaNeueLT Pro 55 Roman"/>
            </a:endParaRPr>
          </a:p>
          <a:p>
            <a:pPr>
              <a:buFontTx/>
              <a:buChar char="-"/>
            </a:pPr>
            <a:r>
              <a:rPr lang="fr-CA" sz="900" b="1" i="1" dirty="0" smtClean="0">
                <a:latin typeface="HelveticaNeueLT Pro 55 Roman"/>
              </a:rPr>
              <a:t>cours </a:t>
            </a:r>
            <a:r>
              <a:rPr lang="fr-CA" sz="900" b="1" i="1" dirty="0">
                <a:latin typeface="HelveticaNeueLT Pro 55 Roman"/>
              </a:rPr>
              <a:t>financés par le </a:t>
            </a:r>
            <a:r>
              <a:rPr lang="fr-CA" sz="900" b="1" i="1" dirty="0" smtClean="0">
                <a:latin typeface="HelveticaNeueLT Pro 55 Roman"/>
              </a:rPr>
              <a:t>ministère -  </a:t>
            </a:r>
          </a:p>
          <a:p>
            <a:pPr>
              <a:buFontTx/>
              <a:buChar char="-"/>
            </a:pPr>
            <a:endParaRPr lang="fr-CA" sz="900" b="1" i="1" dirty="0">
              <a:latin typeface="HelveticaNeueLT Pro 55 Roman"/>
            </a:endParaRPr>
          </a:p>
          <a:p>
            <a:r>
              <a:rPr lang="fr-CA" sz="900" dirty="0">
                <a:latin typeface="HelveticaNeueLT Pro 55 Roman"/>
              </a:rPr>
              <a:t>À la fin de l’année scolaire, la Commission ajoute à la liste de rappel, en indiquant la date du 1</a:t>
            </a:r>
            <a:r>
              <a:rPr lang="fr-CA" sz="900" baseline="30000" dirty="0">
                <a:latin typeface="HelveticaNeueLT Pro 55 Roman"/>
              </a:rPr>
              <a:t>er</a:t>
            </a:r>
            <a:r>
              <a:rPr lang="fr-CA" sz="900" dirty="0">
                <a:latin typeface="HelveticaNeueLT Pro 55 Roman"/>
              </a:rPr>
              <a:t> jour de travail qui lui a permis d’accéder à la liste, le </a:t>
            </a:r>
            <a:r>
              <a:rPr lang="fr-CA" sz="900" dirty="0" smtClean="0">
                <a:latin typeface="HelveticaNeueLT Pro 55 Roman"/>
              </a:rPr>
              <a:t>nom </a:t>
            </a:r>
            <a:r>
              <a:rPr lang="fr-CA" sz="900" dirty="0">
                <a:latin typeface="HelveticaNeueLT Pro 55 Roman"/>
              </a:rPr>
              <a:t>des enseignantes et enseignants détenteurs d’un diplôme d’études professionnelles dans la sous-spécialité visée ou de tout autre diplôme lui permettant d’enseigner dans la sous-spécialité visée,  qui ont </a:t>
            </a:r>
            <a:r>
              <a:rPr lang="fr-CA" sz="900" b="1" dirty="0">
                <a:latin typeface="HelveticaNeueLT Pro 55 Roman"/>
              </a:rPr>
              <a:t>enseigné 270 heures et plus au 1</a:t>
            </a:r>
            <a:r>
              <a:rPr lang="fr-CA" sz="900" b="1" baseline="30000" dirty="0">
                <a:latin typeface="HelveticaNeueLT Pro 55 Roman"/>
              </a:rPr>
              <a:t>er</a:t>
            </a:r>
            <a:r>
              <a:rPr lang="fr-CA" sz="900" b="1" dirty="0">
                <a:latin typeface="HelveticaNeueLT Pro 55 Roman"/>
              </a:rPr>
              <a:t> juin dans les cours financés par le Ministère</a:t>
            </a:r>
            <a:r>
              <a:rPr lang="fr-CA" sz="900" dirty="0">
                <a:latin typeface="HelveticaNeueLT Pro 55 Roman"/>
              </a:rPr>
              <a:t>, à </a:t>
            </a:r>
            <a:r>
              <a:rPr lang="fr-CA" sz="900" b="1" dirty="0">
                <a:latin typeface="HelveticaNeueLT Pro 55 Roman"/>
              </a:rPr>
              <a:t>temps partiel</a:t>
            </a:r>
            <a:r>
              <a:rPr lang="fr-CA" sz="900" dirty="0">
                <a:latin typeface="HelveticaNeueLT Pro 55 Roman"/>
              </a:rPr>
              <a:t> comme à </a:t>
            </a:r>
            <a:r>
              <a:rPr lang="fr-CA" sz="900" b="1" dirty="0">
                <a:latin typeface="HelveticaNeueLT Pro 55 Roman"/>
              </a:rPr>
              <a:t>taux horaire</a:t>
            </a:r>
            <a:r>
              <a:rPr lang="fr-CA" sz="900" dirty="0">
                <a:latin typeface="HelveticaNeueLT Pro 55 Roman"/>
              </a:rPr>
              <a:t>, dans la </a:t>
            </a:r>
            <a:r>
              <a:rPr lang="fr-CA" sz="900" b="1" dirty="0">
                <a:latin typeface="HelveticaNeueLT Pro 55 Roman"/>
              </a:rPr>
              <a:t>même année scolaire</a:t>
            </a:r>
            <a:r>
              <a:rPr lang="fr-CA" sz="900" dirty="0">
                <a:latin typeface="HelveticaNeueLT Pro 55 Roman"/>
              </a:rPr>
              <a:t>, dans la </a:t>
            </a:r>
            <a:r>
              <a:rPr lang="fr-CA" sz="900" b="1" dirty="0">
                <a:latin typeface="HelveticaNeueLT Pro 55 Roman"/>
              </a:rPr>
              <a:t>même </a:t>
            </a:r>
            <a:r>
              <a:rPr lang="fr-CA" sz="900" b="1" dirty="0" smtClean="0">
                <a:latin typeface="HelveticaNeueLT Pro 55 Roman"/>
              </a:rPr>
              <a:t>sous-spécialité</a:t>
            </a:r>
            <a:r>
              <a:rPr lang="fr-CA" sz="900" dirty="0" smtClean="0">
                <a:latin typeface="HelveticaNeueLT Pro 55 Roman"/>
              </a:rPr>
              <a:t> </a:t>
            </a:r>
            <a:r>
              <a:rPr lang="fr-CA" sz="900" dirty="0">
                <a:latin typeface="HelveticaNeueLT Pro 55 Roman"/>
              </a:rPr>
              <a:t>et qui n’ont </a:t>
            </a:r>
            <a:r>
              <a:rPr lang="fr-CA" sz="900" b="1" dirty="0">
                <a:latin typeface="HelveticaNeueLT Pro 55 Roman"/>
              </a:rPr>
              <a:t>pas fait l’objet d’une évaluation négative</a:t>
            </a:r>
            <a:r>
              <a:rPr lang="fr-CA" sz="900" dirty="0" smtClean="0">
                <a:latin typeface="HelveticaNeueLT Pro 55 Roman"/>
              </a:rPr>
              <a:t>.</a:t>
            </a:r>
            <a:endParaRPr lang="fr-CA" sz="900" dirty="0">
              <a:latin typeface="HelveticaNeueLT Pro 55 Roman"/>
            </a:endParaRPr>
          </a:p>
        </p:txBody>
      </p:sp>
      <p:sp>
        <p:nvSpPr>
          <p:cNvPr id="4" name="ZoneTexte 3"/>
          <p:cNvSpPr txBox="1"/>
          <p:nvPr/>
        </p:nvSpPr>
        <p:spPr>
          <a:xfrm>
            <a:off x="7209691" y="715108"/>
            <a:ext cx="2450124" cy="5216813"/>
          </a:xfrm>
          <a:prstGeom prst="rect">
            <a:avLst/>
          </a:prstGeom>
          <a:noFill/>
        </p:spPr>
        <p:txBody>
          <a:bodyPr wrap="square" rtlCol="0">
            <a:spAutoFit/>
          </a:bodyPr>
          <a:lstStyle/>
          <a:p>
            <a:r>
              <a:rPr lang="fr-CA" sz="900" b="1" dirty="0" smtClean="0">
                <a:latin typeface="HelveticaNeueLT Pro 55 Roman"/>
              </a:rPr>
              <a:t>Liste B </a:t>
            </a:r>
            <a:endParaRPr lang="fr-CA" sz="900" b="1" dirty="0" smtClean="0">
              <a:latin typeface="HelveticaNeueLT Pro 55 Roman"/>
            </a:endParaRPr>
          </a:p>
          <a:p>
            <a:pPr>
              <a:buFontTx/>
              <a:buChar char="-"/>
            </a:pPr>
            <a:r>
              <a:rPr lang="fr-CA" sz="900" b="1" i="1" dirty="0" smtClean="0">
                <a:latin typeface="HelveticaNeueLT Pro 55 Roman"/>
              </a:rPr>
              <a:t>cours de «</a:t>
            </a:r>
            <a:r>
              <a:rPr lang="fr-CA" sz="900" b="1" i="1" dirty="0" smtClean="0">
                <a:latin typeface="HelveticaNeueLT Pro 55 Roman"/>
              </a:rPr>
              <a:t> formation sur mesure </a:t>
            </a:r>
            <a:r>
              <a:rPr lang="fr-CA" sz="900" b="1" i="1" dirty="0" smtClean="0">
                <a:latin typeface="HelveticaNeueLT Pro 55 Roman"/>
              </a:rPr>
              <a:t>» - </a:t>
            </a:r>
          </a:p>
          <a:p>
            <a:endParaRPr lang="fr-CA" sz="900" b="1" i="1" dirty="0" smtClean="0">
              <a:latin typeface="HelveticaNeueLT Pro 55 Roman"/>
            </a:endParaRPr>
          </a:p>
          <a:p>
            <a:r>
              <a:rPr lang="fr-CA" sz="900" dirty="0" smtClean="0">
                <a:latin typeface="HelveticaNeueLT Pro 55 Roman"/>
              </a:rPr>
              <a:t>À la fin de l’année scolaire, la Commission ajoute à la liste de rappel, en indiquant la date du 1</a:t>
            </a:r>
            <a:r>
              <a:rPr lang="fr-CA" sz="900" baseline="30000" dirty="0" smtClean="0">
                <a:latin typeface="HelveticaNeueLT Pro 55 Roman"/>
              </a:rPr>
              <a:t>er</a:t>
            </a:r>
            <a:r>
              <a:rPr lang="fr-CA" sz="900" dirty="0" smtClean="0">
                <a:latin typeface="HelveticaNeueLT Pro 55 Roman"/>
              </a:rPr>
              <a:t> jour de travail qui lui a permis d’accéder à la liste, le </a:t>
            </a:r>
            <a:r>
              <a:rPr lang="fr-CA" sz="900" dirty="0" smtClean="0">
                <a:latin typeface="HelveticaNeueLT Pro 55 Roman"/>
              </a:rPr>
              <a:t>nom des </a:t>
            </a:r>
            <a:r>
              <a:rPr lang="fr-CA" sz="900" dirty="0" smtClean="0">
                <a:latin typeface="HelveticaNeueLT Pro 55 Roman"/>
              </a:rPr>
              <a:t>enseignantes et enseignants qui ont </a:t>
            </a:r>
            <a:r>
              <a:rPr lang="fr-CA" sz="900" b="1" dirty="0" smtClean="0">
                <a:latin typeface="HelveticaNeueLT Pro 55 Roman"/>
              </a:rPr>
              <a:t>enseigné 270 heures et plus au 1</a:t>
            </a:r>
            <a:r>
              <a:rPr lang="fr-CA" sz="900" b="1" baseline="30000" dirty="0" smtClean="0">
                <a:latin typeface="HelveticaNeueLT Pro 55 Roman"/>
              </a:rPr>
              <a:t>er</a:t>
            </a:r>
            <a:r>
              <a:rPr lang="fr-CA" sz="900" b="1" dirty="0" smtClean="0">
                <a:latin typeface="HelveticaNeueLT Pro 55 Roman"/>
              </a:rPr>
              <a:t> juin dans les cours « formation sur mesure »</a:t>
            </a:r>
            <a:r>
              <a:rPr lang="fr-CA" sz="900" dirty="0" smtClean="0">
                <a:latin typeface="HelveticaNeueLT Pro 55 Roman"/>
              </a:rPr>
              <a:t>, à </a:t>
            </a:r>
            <a:r>
              <a:rPr lang="fr-CA" sz="900" b="1" dirty="0" smtClean="0">
                <a:latin typeface="HelveticaNeueLT Pro 55 Roman"/>
              </a:rPr>
              <a:t>taux horaire</a:t>
            </a:r>
            <a:r>
              <a:rPr lang="fr-CA" sz="900" dirty="0" smtClean="0">
                <a:latin typeface="HelveticaNeueLT Pro 55 Roman"/>
              </a:rPr>
              <a:t>, au cours des 2 années scolaires précédentes et qu’elle a décidé de rappeler l’année suivante.</a:t>
            </a:r>
          </a:p>
          <a:p>
            <a:endParaRPr lang="fr-CA" sz="900" dirty="0" smtClean="0">
              <a:latin typeface="HelveticaNeueLT Pro 55 Roman"/>
            </a:endParaRPr>
          </a:p>
          <a:p>
            <a:endParaRPr lang="fr-CA" sz="900" dirty="0">
              <a:latin typeface="HelveticaNeueLT Pro 55 Roman"/>
            </a:endParaRPr>
          </a:p>
          <a:p>
            <a:pPr algn="ctr"/>
            <a:r>
              <a:rPr lang="fr-CA" sz="900" b="1" dirty="0">
                <a:effectLst>
                  <a:outerShdw blurRad="38100" dist="38100" dir="2700000" algn="tl">
                    <a:srgbClr val="000000">
                      <a:alpha val="43137"/>
                    </a:srgbClr>
                  </a:outerShdw>
                </a:effectLst>
                <a:latin typeface="HelveticaNeueLT Pro 55 Roman"/>
              </a:rPr>
              <a:t>Fin d’engagement EDA et FP </a:t>
            </a:r>
            <a:r>
              <a:rPr lang="fr-CA" sz="900" b="1" dirty="0" smtClean="0">
                <a:effectLst>
                  <a:outerShdw blurRad="38100" dist="38100" dir="2700000" algn="tl">
                    <a:srgbClr val="000000">
                      <a:alpha val="43137"/>
                    </a:srgbClr>
                  </a:outerShdw>
                </a:effectLst>
                <a:latin typeface="HelveticaNeueLT Pro 55 Roman"/>
              </a:rPr>
              <a:t>:</a:t>
            </a:r>
          </a:p>
          <a:p>
            <a:pPr algn="ctr"/>
            <a:endParaRPr lang="fr-CA" sz="900" b="1" dirty="0">
              <a:effectLst>
                <a:outerShdw blurRad="38100" dist="38100" dir="2700000" algn="tl">
                  <a:srgbClr val="000000">
                    <a:alpha val="43137"/>
                  </a:srgbClr>
                </a:outerShdw>
              </a:effectLst>
              <a:latin typeface="HelveticaNeueLT Pro 55 Roman"/>
            </a:endParaRPr>
          </a:p>
          <a:p>
            <a:r>
              <a:rPr lang="fr-CA" sz="900" dirty="0">
                <a:latin typeface="HelveticaNeueLT Pro 55 Roman"/>
              </a:rPr>
              <a:t>Tout engagement se termine lors du retour de l’enseignante ou de </a:t>
            </a:r>
            <a:r>
              <a:rPr lang="fr-CA" sz="900" dirty="0" smtClean="0">
                <a:latin typeface="HelveticaNeueLT Pro 55 Roman"/>
              </a:rPr>
              <a:t>l’enseignant lors d’un remplacement</a:t>
            </a:r>
            <a:r>
              <a:rPr lang="fr-CA" sz="900" dirty="0" smtClean="0">
                <a:latin typeface="HelveticaNeueLT Pro 55 Roman"/>
              </a:rPr>
              <a:t> </a:t>
            </a:r>
            <a:r>
              <a:rPr lang="fr-CA" sz="900" dirty="0" smtClean="0">
                <a:latin typeface="HelveticaNeueLT Pro 55 Roman"/>
              </a:rPr>
              <a:t>ou</a:t>
            </a:r>
            <a:r>
              <a:rPr lang="fr-CA" sz="900" dirty="0" smtClean="0">
                <a:latin typeface="HelveticaNeueLT Pro 55 Roman"/>
              </a:rPr>
              <a:t> </a:t>
            </a:r>
            <a:r>
              <a:rPr lang="fr-CA" sz="900" dirty="0">
                <a:latin typeface="HelveticaNeueLT Pro 55 Roman"/>
              </a:rPr>
              <a:t>au plus tôt à la dernière journée de classe des élèves lorsqu’il s’agit d’un contrat pour terminer l’année ou à une autre date précisée lors de l’engagement. </a:t>
            </a:r>
            <a:endParaRPr lang="fr-CA" sz="900" dirty="0" smtClean="0">
              <a:latin typeface="HelveticaNeueLT Pro 55 Roman"/>
            </a:endParaRPr>
          </a:p>
          <a:p>
            <a:endParaRPr lang="fr-CA" sz="900" dirty="0">
              <a:latin typeface="HelveticaNeueLT Pro 55 Roman"/>
            </a:endParaRPr>
          </a:p>
          <a:p>
            <a:r>
              <a:rPr lang="fr-CA" sz="900" dirty="0" smtClean="0">
                <a:latin typeface="HelveticaNeueLT Pro 55 Roman"/>
              </a:rPr>
              <a:t>Il </a:t>
            </a:r>
            <a:r>
              <a:rPr lang="fr-CA" sz="900" dirty="0">
                <a:latin typeface="HelveticaNeueLT Pro 55 Roman"/>
              </a:rPr>
              <a:t>prend fin le 30 juin lorsque le contrat couvre l’année scolaire complète, que ce soit pour une journée scolaire non complète ou pour une semaine scolaire non complète. </a:t>
            </a:r>
          </a:p>
          <a:p>
            <a:endParaRPr lang="fr-CA" sz="900" dirty="0" smtClean="0">
              <a:latin typeface="HelveticaNeueLT Pro 55 Roman"/>
            </a:endParaRPr>
          </a:p>
          <a:p>
            <a:r>
              <a:rPr lang="fr-CA" sz="900" dirty="0" smtClean="0">
                <a:latin typeface="HelveticaNeueLT Pro 55 Roman"/>
              </a:rPr>
              <a:t>Il </a:t>
            </a:r>
            <a:r>
              <a:rPr lang="fr-CA" sz="900" dirty="0">
                <a:latin typeface="HelveticaNeueLT Pro 55 Roman"/>
              </a:rPr>
              <a:t>existe aussi des dispositions dans le cas de </a:t>
            </a:r>
            <a:r>
              <a:rPr lang="fr-CA" sz="900" b="1" dirty="0">
                <a:latin typeface="HelveticaNeueLT Pro 55 Roman"/>
              </a:rPr>
              <a:t>diminution de </a:t>
            </a:r>
            <a:r>
              <a:rPr lang="fr-CA" sz="900" b="1" dirty="0" smtClean="0">
                <a:latin typeface="HelveticaNeueLT Pro 55 Roman"/>
              </a:rPr>
              <a:t>clientèle tant pour les enseignantes et enseignants réguliers qu’à temps partiel</a:t>
            </a:r>
            <a:r>
              <a:rPr lang="fr-CA" sz="900" dirty="0" smtClean="0">
                <a:latin typeface="HelveticaNeueLT Pro 55 Roman"/>
              </a:rPr>
              <a:t>. </a:t>
            </a:r>
            <a:endParaRPr lang="fr-CA" sz="900" dirty="0" smtClean="0">
              <a:latin typeface="HelveticaNeueLT Pro 55 Roman"/>
            </a:endParaRPr>
          </a:p>
          <a:p>
            <a:endParaRPr lang="fr-CA" sz="900" dirty="0" smtClean="0">
              <a:latin typeface="HelveticaNeueLT Pro 55 Roman"/>
            </a:endParaRPr>
          </a:p>
          <a:p>
            <a:r>
              <a:rPr lang="fr-CA" sz="900" dirty="0" smtClean="0">
                <a:latin typeface="HelveticaNeueLT Pro 55 Roman"/>
              </a:rPr>
              <a:t>Contactez-nous </a:t>
            </a:r>
            <a:r>
              <a:rPr lang="fr-CA" sz="900" dirty="0">
                <a:latin typeface="HelveticaNeueLT Pro 55 Roman"/>
              </a:rPr>
              <a:t>au besoin!</a:t>
            </a:r>
          </a:p>
          <a:p>
            <a:endParaRPr lang="fr-CA" sz="900" dirty="0" smtClean="0">
              <a:latin typeface="HelveticaNeueLT Pro 55 Roman"/>
            </a:endParaRPr>
          </a:p>
          <a:p>
            <a:endParaRPr lang="fr-CA" sz="900" dirty="0" smtClean="0">
              <a:latin typeface="HelveticaNeueLT Pro 55 Roman"/>
            </a:endParaRPr>
          </a:p>
        </p:txBody>
      </p:sp>
      <p:sp>
        <p:nvSpPr>
          <p:cNvPr id="7" name="Rectangle 6"/>
          <p:cNvSpPr/>
          <p:nvPr/>
        </p:nvSpPr>
        <p:spPr>
          <a:xfrm>
            <a:off x="3847366" y="5002570"/>
            <a:ext cx="2432697" cy="1671483"/>
          </a:xfrm>
          <a:prstGeom prst="rect">
            <a:avLst/>
          </a:prstGeom>
          <a:ln w="28575">
            <a:solidFill>
              <a:schemeClr val="tx1"/>
            </a:solidFill>
            <a:prstDash val="dash"/>
          </a:ln>
        </p:spPr>
        <p:txBody>
          <a:bodyPr wrap="square">
            <a:spAutoFit/>
          </a:bodyPr>
          <a:lstStyle/>
          <a:p>
            <a:pPr algn="ctr">
              <a:lnSpc>
                <a:spcPct val="115000"/>
              </a:lnSpc>
              <a:spcAft>
                <a:spcPts val="1000"/>
              </a:spcAft>
            </a:pPr>
            <a:r>
              <a:rPr lang="fr-CA" sz="900" b="1" dirty="0" smtClean="0">
                <a:latin typeface="HelveticaNeueLT Pro 55 Roman"/>
                <a:ea typeface="Calibri" panose="020F0502020204030204" pitchFamily="34" charset="0"/>
                <a:cs typeface="Times New Roman" panose="02020603050405020304" pitchFamily="18" charset="0"/>
              </a:rPr>
              <a:t>Attention</a:t>
            </a:r>
            <a:r>
              <a:rPr lang="fr-CA" sz="900" dirty="0">
                <a:latin typeface="HelveticaNeueLT Pro 55 Roman"/>
                <a:ea typeface="Calibri" panose="020F0502020204030204" pitchFamily="34" charset="0"/>
                <a:cs typeface="Times New Roman" panose="02020603050405020304" pitchFamily="18" charset="0"/>
              </a:rPr>
              <a:t> : pour la liste A, si, lors de son inscription sur la liste, la personne n’était pas légalement qualifiée et qu’elle ne l’était toujours pas lors de la mise à jour suivante, elle sera radiée. Il en est de même pour les personnes qui n’ont plus leur qualification légale lors de la mise à jour.  </a:t>
            </a:r>
            <a:r>
              <a:rPr lang="fr-CA" sz="900" i="1" dirty="0">
                <a:latin typeface="HelveticaNeueLT Pro 55 Roman"/>
                <a:ea typeface="Calibri" panose="020F0502020204030204" pitchFamily="34" charset="0"/>
                <a:cs typeface="Times New Roman" panose="02020603050405020304" pitchFamily="18" charset="0"/>
              </a:rPr>
              <a:t>Notez que cette précision ne concerne pas les personnes qui étaient déjà inscrites sur la liste de rappel  au 30 juin 2012</a:t>
            </a:r>
            <a:r>
              <a:rPr lang="fr-CA" sz="900" i="1" dirty="0" smtClean="0">
                <a:latin typeface="HelveticaNeueLT Pro 55 Roman"/>
                <a:ea typeface="Calibri" panose="020F0502020204030204" pitchFamily="34" charset="0"/>
                <a:cs typeface="Times New Roman" panose="02020603050405020304" pitchFamily="18" charset="0"/>
              </a:rPr>
              <a:t>.</a:t>
            </a:r>
            <a:endParaRPr lang="fr-CA" sz="900" dirty="0">
              <a:latin typeface="HelveticaNeueLT Pro 55 Roman"/>
              <a:ea typeface="Calibri" panose="020F0502020204030204" pitchFamily="34" charset="0"/>
              <a:cs typeface="Times New Roman" panose="02020603050405020304" pitchFamily="18" charset="0"/>
            </a:endParaRPr>
          </a:p>
        </p:txBody>
      </p:sp>
      <p:sp>
        <p:nvSpPr>
          <p:cNvPr id="8" name="Rectangle 7"/>
          <p:cNvSpPr/>
          <p:nvPr/>
        </p:nvSpPr>
        <p:spPr>
          <a:xfrm>
            <a:off x="3856891" y="3667341"/>
            <a:ext cx="2432697" cy="1200329"/>
          </a:xfrm>
          <a:prstGeom prst="rect">
            <a:avLst/>
          </a:prstGeom>
          <a:ln w="28575">
            <a:solidFill>
              <a:schemeClr val="tx1"/>
            </a:solidFill>
            <a:prstDash val="dash"/>
          </a:ln>
        </p:spPr>
        <p:txBody>
          <a:bodyPr wrap="square">
            <a:spAutoFit/>
          </a:bodyPr>
          <a:lstStyle/>
          <a:p>
            <a:pPr algn="ctr"/>
            <a:r>
              <a:rPr lang="fr-CA" sz="900" i="1" dirty="0" smtClean="0">
                <a:latin typeface="HelveticaNeueLT Pro 55 Roman"/>
              </a:rPr>
              <a:t>Si </a:t>
            </a:r>
            <a:r>
              <a:rPr lang="fr-CA" sz="900" i="1" dirty="0">
                <a:latin typeface="HelveticaNeueLT Pro 55 Roman"/>
              </a:rPr>
              <a:t>la Commission juge que le </a:t>
            </a:r>
            <a:r>
              <a:rPr lang="fr-CA" sz="900" b="1" i="1" dirty="0">
                <a:latin typeface="HelveticaNeueLT Pro 55 Roman"/>
              </a:rPr>
              <a:t>niveau de formation requis</a:t>
            </a:r>
            <a:r>
              <a:rPr lang="fr-CA" sz="900" i="1" dirty="0">
                <a:latin typeface="HelveticaNeueLT Pro 55 Roman"/>
              </a:rPr>
              <a:t>, par l’enseignante ou l’enseignant,  pour accéder à la liste de rappel n’est </a:t>
            </a:r>
            <a:r>
              <a:rPr lang="fr-CA" sz="900" b="1" i="1" dirty="0">
                <a:latin typeface="HelveticaNeueLT Pro 55 Roman"/>
              </a:rPr>
              <a:t>pas atteint</a:t>
            </a:r>
            <a:r>
              <a:rPr lang="fr-CA" sz="900" i="1" dirty="0">
                <a:latin typeface="HelveticaNeueLT Pro 55 Roman"/>
              </a:rPr>
              <a:t>, elle doit </a:t>
            </a:r>
            <a:r>
              <a:rPr lang="fr-CA" sz="900" b="1" i="1" dirty="0">
                <a:latin typeface="HelveticaNeueLT Pro 55 Roman"/>
              </a:rPr>
              <a:t>en informer la personne concernée ainsi que le syndicat avant que cette dernière n’ait complété 270 heures </a:t>
            </a:r>
            <a:r>
              <a:rPr lang="fr-CA" sz="900" i="1" dirty="0">
                <a:latin typeface="HelveticaNeueLT Pro 55 Roman"/>
              </a:rPr>
              <a:t>d’enseignement.</a:t>
            </a:r>
            <a:endParaRPr lang="fr-CA" sz="900" dirty="0">
              <a:latin typeface="HelveticaNeueLT Pro 55 Roman"/>
            </a:endParaRPr>
          </a:p>
        </p:txBody>
      </p:sp>
    </p:spTree>
    <p:extLst>
      <p:ext uri="{BB962C8B-B14F-4D97-AF65-F5344CB8AC3E}">
        <p14:creationId xmlns="" xmlns:p14="http://schemas.microsoft.com/office/powerpoint/2010/main" val="2005184843"/>
      </p:ext>
    </p:extLst>
  </p:cSld>
  <p:clrMapOvr>
    <a:masterClrMapping/>
  </p:clrMapOvr>
</p:sld>
</file>

<file path=ppt/theme/theme1.xml><?xml version="1.0" encoding="utf-8"?>
<a:theme xmlns:a="http://schemas.openxmlformats.org/drawingml/2006/main" name="Brochure de voyage 11 x 8,5">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F03488179.potx" id="{890F45D7-6574-41EF-8FBC-6CF9D7D90770}" vid="{CA16698A-4EA8-4CE7-B86B-8ABD470F04CF}"/>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6d93d202-47fc-4405-873a-cab67cc5f1b2" xsi:nil="true"/>
    <AssetExpire xmlns="6d93d202-47fc-4405-873a-cab67cc5f1b2">2029-01-01T08:00:00+00:00</AssetExpire>
    <CampaignTagsTaxHTField0 xmlns="6d93d202-47fc-4405-873a-cab67cc5f1b2">
      <Terms xmlns="http://schemas.microsoft.com/office/infopath/2007/PartnerControls"/>
    </CampaignTagsTaxHTField0>
    <IntlLangReviewDate xmlns="6d93d202-47fc-4405-873a-cab67cc5f1b2" xsi:nil="true"/>
    <TPFriendlyName xmlns="6d93d202-47fc-4405-873a-cab67cc5f1b2" xsi:nil="true"/>
    <IntlLangReview xmlns="6d93d202-47fc-4405-873a-cab67cc5f1b2">false</IntlLangReview>
    <LocLastLocAttemptVersionLookup xmlns="6d93d202-47fc-4405-873a-cab67cc5f1b2">861162</LocLastLocAttemptVersionLookup>
    <PolicheckWords xmlns="6d93d202-47fc-4405-873a-cab67cc5f1b2" xsi:nil="true"/>
    <SubmitterId xmlns="6d93d202-47fc-4405-873a-cab67cc5f1b2" xsi:nil="true"/>
    <AcquiredFrom xmlns="6d93d202-47fc-4405-873a-cab67cc5f1b2">Internal MS</AcquiredFrom>
    <EditorialStatus xmlns="6d93d202-47fc-4405-873a-cab67cc5f1b2">Complete</EditorialStatus>
    <Markets xmlns="6d93d202-47fc-4405-873a-cab67cc5f1b2"/>
    <OriginAsset xmlns="6d93d202-47fc-4405-873a-cab67cc5f1b2" xsi:nil="true"/>
    <AssetStart xmlns="6d93d202-47fc-4405-873a-cab67cc5f1b2">2012-09-28T22:24:00+00:00</AssetStart>
    <FriendlyTitle xmlns="6d93d202-47fc-4405-873a-cab67cc5f1b2" xsi:nil="true"/>
    <MarketSpecific xmlns="6d93d202-47fc-4405-873a-cab67cc5f1b2">false</MarketSpecific>
    <TPNamespace xmlns="6d93d202-47fc-4405-873a-cab67cc5f1b2" xsi:nil="true"/>
    <PublishStatusLookup xmlns="6d93d202-47fc-4405-873a-cab67cc5f1b2">
      <Value>515919</Value>
    </PublishStatusLookup>
    <APAuthor xmlns="6d93d202-47fc-4405-873a-cab67cc5f1b2">
      <UserInfo>
        <DisplayName>MIDDLEEAST\v-keerth</DisplayName>
        <AccountId>2799</AccountId>
        <AccountType/>
      </UserInfo>
    </APAuthor>
    <TPCommandLine xmlns="6d93d202-47fc-4405-873a-cab67cc5f1b2" xsi:nil="true"/>
    <IntlLangReviewer xmlns="6d93d202-47fc-4405-873a-cab67cc5f1b2" xsi:nil="true"/>
    <OpenTemplate xmlns="6d93d202-47fc-4405-873a-cab67cc5f1b2">true</OpenTemplate>
    <CSXSubmissionDate xmlns="6d93d202-47fc-4405-873a-cab67cc5f1b2" xsi:nil="true"/>
    <TaxCatchAll xmlns="6d93d202-47fc-4405-873a-cab67cc5f1b2"/>
    <Manager xmlns="6d93d202-47fc-4405-873a-cab67cc5f1b2" xsi:nil="true"/>
    <NumericId xmlns="6d93d202-47fc-4405-873a-cab67cc5f1b2" xsi:nil="true"/>
    <ParentAssetId xmlns="6d93d202-47fc-4405-873a-cab67cc5f1b2" xsi:nil="true"/>
    <OriginalSourceMarket xmlns="6d93d202-47fc-4405-873a-cab67cc5f1b2">english</OriginalSourceMarket>
    <ApprovalStatus xmlns="6d93d202-47fc-4405-873a-cab67cc5f1b2">InProgress</ApprovalStatus>
    <TPComponent xmlns="6d93d202-47fc-4405-873a-cab67cc5f1b2" xsi:nil="true"/>
    <EditorialTags xmlns="6d93d202-47fc-4405-873a-cab67cc5f1b2" xsi:nil="true"/>
    <TPExecutable xmlns="6d93d202-47fc-4405-873a-cab67cc5f1b2" xsi:nil="true"/>
    <TPLaunchHelpLink xmlns="6d93d202-47fc-4405-873a-cab67cc5f1b2" xsi:nil="true"/>
    <LocComments xmlns="6d93d202-47fc-4405-873a-cab67cc5f1b2" xsi:nil="true"/>
    <LocRecommendedHandoff xmlns="6d93d202-47fc-4405-873a-cab67cc5f1b2" xsi:nil="true"/>
    <SourceTitle xmlns="6d93d202-47fc-4405-873a-cab67cc5f1b2" xsi:nil="true"/>
    <CSXUpdate xmlns="6d93d202-47fc-4405-873a-cab67cc5f1b2">false</CSXUpdate>
    <IntlLocPriority xmlns="6d93d202-47fc-4405-873a-cab67cc5f1b2" xsi:nil="true"/>
    <UAProjectedTotalWords xmlns="6d93d202-47fc-4405-873a-cab67cc5f1b2" xsi:nil="true"/>
    <AssetType xmlns="6d93d202-47fc-4405-873a-cab67cc5f1b2">TP</AssetType>
    <MachineTranslated xmlns="6d93d202-47fc-4405-873a-cab67cc5f1b2">false</MachineTranslated>
    <OutputCachingOn xmlns="6d93d202-47fc-4405-873a-cab67cc5f1b2">false</OutputCachingOn>
    <TemplateStatus xmlns="6d93d202-47fc-4405-873a-cab67cc5f1b2">Complete</TemplateStatus>
    <IsSearchable xmlns="6d93d202-47fc-4405-873a-cab67cc5f1b2">true</IsSearchable>
    <ContentItem xmlns="6d93d202-47fc-4405-873a-cab67cc5f1b2" xsi:nil="true"/>
    <HandoffToMSDN xmlns="6d93d202-47fc-4405-873a-cab67cc5f1b2" xsi:nil="true"/>
    <ShowIn xmlns="6d93d202-47fc-4405-873a-cab67cc5f1b2">Show everywhere</ShowIn>
    <ThumbnailAssetId xmlns="6d93d202-47fc-4405-873a-cab67cc5f1b2" xsi:nil="true"/>
    <UALocComments xmlns="6d93d202-47fc-4405-873a-cab67cc5f1b2" xsi:nil="true"/>
    <UALocRecommendation xmlns="6d93d202-47fc-4405-873a-cab67cc5f1b2">Localize</UALocRecommendation>
    <LastModifiedDateTime xmlns="6d93d202-47fc-4405-873a-cab67cc5f1b2" xsi:nil="true"/>
    <LegacyData xmlns="6d93d202-47fc-4405-873a-cab67cc5f1b2" xsi:nil="true"/>
    <LocManualTestRequired xmlns="6d93d202-47fc-4405-873a-cab67cc5f1b2">false</LocManualTestRequired>
    <LocMarketGroupTiers2 xmlns="6d93d202-47fc-4405-873a-cab67cc5f1b2" xsi:nil="true"/>
    <ClipArtFilename xmlns="6d93d202-47fc-4405-873a-cab67cc5f1b2" xsi:nil="true"/>
    <TPApplication xmlns="6d93d202-47fc-4405-873a-cab67cc5f1b2" xsi:nil="true"/>
    <CSXHash xmlns="6d93d202-47fc-4405-873a-cab67cc5f1b2" xsi:nil="true"/>
    <DirectSourceMarket xmlns="6d93d202-47fc-4405-873a-cab67cc5f1b2">english</DirectSourceMarket>
    <PrimaryImageGen xmlns="6d93d202-47fc-4405-873a-cab67cc5f1b2">true</PrimaryImageGen>
    <PlannedPubDate xmlns="6d93d202-47fc-4405-873a-cab67cc5f1b2" xsi:nil="true"/>
    <CSXSubmissionMarket xmlns="6d93d202-47fc-4405-873a-cab67cc5f1b2" xsi:nil="true"/>
    <Downloads xmlns="6d93d202-47fc-4405-873a-cab67cc5f1b2">0</Downloads>
    <ArtSampleDocs xmlns="6d93d202-47fc-4405-873a-cab67cc5f1b2" xsi:nil="true"/>
    <TrustLevel xmlns="6d93d202-47fc-4405-873a-cab67cc5f1b2">1 Microsoft Managed Content</TrustLevel>
    <BlockPublish xmlns="6d93d202-47fc-4405-873a-cab67cc5f1b2">false</BlockPublish>
    <TPLaunchHelpLinkType xmlns="6d93d202-47fc-4405-873a-cab67cc5f1b2">Template</TPLaunchHelpLinkType>
    <LocalizationTagsTaxHTField0 xmlns="6d93d202-47fc-4405-873a-cab67cc5f1b2">
      <Terms xmlns="http://schemas.microsoft.com/office/infopath/2007/PartnerControls"/>
    </LocalizationTagsTaxHTField0>
    <BusinessGroup xmlns="6d93d202-47fc-4405-873a-cab67cc5f1b2" xsi:nil="true"/>
    <Providers xmlns="6d93d202-47fc-4405-873a-cab67cc5f1b2" xsi:nil="true"/>
    <TemplateTemplateType xmlns="6d93d202-47fc-4405-873a-cab67cc5f1b2">PowerPoint Presentation Template</TemplateTemplateType>
    <TimesCloned xmlns="6d93d202-47fc-4405-873a-cab67cc5f1b2" xsi:nil="true"/>
    <TPAppVersion xmlns="6d93d202-47fc-4405-873a-cab67cc5f1b2" xsi:nil="true"/>
    <VoteCount xmlns="6d93d202-47fc-4405-873a-cab67cc5f1b2" xsi:nil="true"/>
    <AverageRating xmlns="6d93d202-47fc-4405-873a-cab67cc5f1b2" xsi:nil="true"/>
    <FeatureTagsTaxHTField0 xmlns="6d93d202-47fc-4405-873a-cab67cc5f1b2">
      <Terms xmlns="http://schemas.microsoft.com/office/infopath/2007/PartnerControls"/>
    </FeatureTagsTaxHTField0>
    <Provider xmlns="6d93d202-47fc-4405-873a-cab67cc5f1b2" xsi:nil="true"/>
    <UACurrentWords xmlns="6d93d202-47fc-4405-873a-cab67cc5f1b2" xsi:nil="true"/>
    <AssetId xmlns="6d93d202-47fc-4405-873a-cab67cc5f1b2">TP103488177</AssetId>
    <TPClientViewer xmlns="6d93d202-47fc-4405-873a-cab67cc5f1b2" xsi:nil="true"/>
    <DSATActionTaken xmlns="6d93d202-47fc-4405-873a-cab67cc5f1b2" xsi:nil="true"/>
    <APEditor xmlns="6d93d202-47fc-4405-873a-cab67cc5f1b2">
      <UserInfo>
        <DisplayName/>
        <AccountId xsi:nil="true"/>
        <AccountType/>
      </UserInfo>
    </APEditor>
    <TPInstallLocation xmlns="6d93d202-47fc-4405-873a-cab67cc5f1b2" xsi:nil="true"/>
    <OOCacheId xmlns="6d93d202-47fc-4405-873a-cab67cc5f1b2" xsi:nil="true"/>
    <IsDeleted xmlns="6d93d202-47fc-4405-873a-cab67cc5f1b2">false</IsDeleted>
    <PublishTargets xmlns="6d93d202-47fc-4405-873a-cab67cc5f1b2">OfficeOnlineVNext</PublishTargets>
    <ApprovalLog xmlns="6d93d202-47fc-4405-873a-cab67cc5f1b2" xsi:nil="true"/>
    <BugNumber xmlns="6d93d202-47fc-4405-873a-cab67cc5f1b2" xsi:nil="true"/>
    <CrawlForDependencies xmlns="6d93d202-47fc-4405-873a-cab67cc5f1b2">false</CrawlForDependencies>
    <InternalTagsTaxHTField0 xmlns="6d93d202-47fc-4405-873a-cab67cc5f1b2">
      <Terms xmlns="http://schemas.microsoft.com/office/infopath/2007/PartnerControls"/>
    </InternalTagsTaxHTField0>
    <LastHandOff xmlns="6d93d202-47fc-4405-873a-cab67cc5f1b2" xsi:nil="true"/>
    <Milestone xmlns="6d93d202-47fc-4405-873a-cab67cc5f1b2" xsi:nil="true"/>
    <OriginalRelease xmlns="6d93d202-47fc-4405-873a-cab67cc5f1b2">15</OriginalRelease>
    <RecommendationsModifier xmlns="6d93d202-47fc-4405-873a-cab67cc5f1b2" xsi:nil="true"/>
    <ScenarioTagsTaxHTField0 xmlns="6d93d202-47fc-4405-873a-cab67cc5f1b2">
      <Terms xmlns="http://schemas.microsoft.com/office/infopath/2007/PartnerControls"/>
    </ScenarioTagsTaxHTField0>
    <UANotes xmlns="6d93d202-47fc-4405-873a-cab67cc5f1b2" xsi:nil="true"/>
    <Component xmlns="64acb2c5-0a2b-4bda-bd34-58e36cbb80d2" xsi:nil="true"/>
    <Description0 xmlns="64acb2c5-0a2b-4bda-bd34-58e36cbb80d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9924D1ECC420D47A2456556BC94F7370400BDF4491DEA4973499845289601F88B9F" ma:contentTypeVersion="55" ma:contentTypeDescription="Create a new document." ma:contentTypeScope="" ma:versionID="41eb558a2b826e6e4f9defd990175bec">
  <xsd:schema xmlns:xsd="http://www.w3.org/2001/XMLSchema" xmlns:xs="http://www.w3.org/2001/XMLSchema" xmlns:p="http://schemas.microsoft.com/office/2006/metadata/properties" xmlns:ns2="6d93d202-47fc-4405-873a-cab67cc5f1b2" xmlns:ns3="64acb2c5-0a2b-4bda-bd34-58e36cbb80d2" targetNamespace="http://schemas.microsoft.com/office/2006/metadata/properties" ma:root="true" ma:fieldsID="19deea0185cf7bc57eee9b90b1ba2ace" ns2:_="" ns3:_="">
    <xsd:import namespace="6d93d202-47fc-4405-873a-cab67cc5f1b2"/>
    <xsd:import namespace="64acb2c5-0a2b-4bda-bd34-58e36cbb80d2"/>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element ref="ns3:Description0" minOccurs="0"/>
                <xsd:element ref="ns3:Compon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93d202-47fc-4405-873a-cab67cc5f1b2"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dc79c007-7f28-4db9-9ba1-525d19a3279b}"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80C6DD30-196A-4C6B-B1BF-A43F3B8ACD4F}" ma:internalName="CSXSubmissionMarket" ma:readOnly="false" ma:showField="MarketName" ma:web="6d93d202-47fc-4405-873a-cab67cc5f1b2">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bb16b974-ed24-4278-8820-8e232d38904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7E2D4CA2-442A-4FDA-AA57-71B8C7B2C53C}" ma:internalName="InProjectListLookup" ma:readOnly="true" ma:showField="InProjectLis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fd9a49dc-3dbf-4047-b62d-1d587abe7b40}"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7E2D4CA2-442A-4FDA-AA57-71B8C7B2C53C}" ma:internalName="LastCompleteVersionLookup" ma:readOnly="true" ma:showField="LastComplete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7E2D4CA2-442A-4FDA-AA57-71B8C7B2C53C}" ma:internalName="LastPreviewErrorLookup" ma:readOnly="true" ma:showField="LastPreview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7E2D4CA2-442A-4FDA-AA57-71B8C7B2C53C}" ma:internalName="LastPreviewResultLookup" ma:readOnly="true" ma:showField="LastPreview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7E2D4CA2-442A-4FDA-AA57-71B8C7B2C53C}" ma:internalName="LastPreviewAttemptDateLookup" ma:readOnly="true" ma:showField="LastPreview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7E2D4CA2-442A-4FDA-AA57-71B8C7B2C53C}" ma:internalName="LastPreviewedByLookup" ma:readOnly="true" ma:showField="LastPreview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7E2D4CA2-442A-4FDA-AA57-71B8C7B2C53C}" ma:internalName="LastPreviewTimeLookup" ma:readOnly="true" ma:showField="LastPreview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7E2D4CA2-442A-4FDA-AA57-71B8C7B2C53C}" ma:internalName="LastPreviewVersionLookup" ma:readOnly="true" ma:showField="LastPreview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7E2D4CA2-442A-4FDA-AA57-71B8C7B2C53C}" ma:internalName="LastPublishErrorLookup" ma:readOnly="true" ma:showField="LastPublish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7E2D4CA2-442A-4FDA-AA57-71B8C7B2C53C}" ma:internalName="LastPublishResultLookup" ma:readOnly="true" ma:showField="LastPublish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7E2D4CA2-442A-4FDA-AA57-71B8C7B2C53C}" ma:internalName="LastPublishAttemptDateLookup" ma:readOnly="true" ma:showField="LastPublish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7E2D4CA2-442A-4FDA-AA57-71B8C7B2C53C}" ma:internalName="LastPublishedByLookup" ma:readOnly="true" ma:showField="LastPublish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7E2D4CA2-442A-4FDA-AA57-71B8C7B2C53C}" ma:internalName="LastPublishTimeLookup" ma:readOnly="true" ma:showField="LastPublish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7E2D4CA2-442A-4FDA-AA57-71B8C7B2C53C}" ma:internalName="LastPublishVersionLookup" ma:readOnly="true" ma:showField="LastPublish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4CDE398E-75A7-4993-8C61-2BFD31F64754}" ma:internalName="LocLastLocAttemptVersionLookup" ma:readOnly="false" ma:showField="LastLocAttemptVersion" ma:web="6d93d202-47fc-4405-873a-cab67cc5f1b2">
      <xsd:simpleType>
        <xsd:restriction base="dms:Lookup"/>
      </xsd:simpleType>
    </xsd:element>
    <xsd:element name="LocLastLocAttemptVersionTypeLookup" ma:index="72" nillable="true" ma:displayName="Loc Last Loc Attempt Version Type" ma:default="" ma:list="{4CDE398E-75A7-4993-8C61-2BFD31F64754}" ma:internalName="LocLastLocAttemptVersionTypeLookup" ma:readOnly="true" ma:showField="LastLocAttemptVersionType" ma:web="6d93d202-47fc-4405-873a-cab67cc5f1b2">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4CDE398E-75A7-4993-8C61-2BFD31F64754}" ma:internalName="LocNewPublishedVersionLookup" ma:readOnly="true" ma:showField="NewPublishedVersion" ma:web="6d93d202-47fc-4405-873a-cab67cc5f1b2">
      <xsd:simpleType>
        <xsd:restriction base="dms:Lookup"/>
      </xsd:simpleType>
    </xsd:element>
    <xsd:element name="LocOverallHandbackStatusLookup" ma:index="76" nillable="true" ma:displayName="Loc Overall Handback Status" ma:default="" ma:list="{4CDE398E-75A7-4993-8C61-2BFD31F64754}" ma:internalName="LocOverallHandbackStatusLookup" ma:readOnly="true" ma:showField="OverallHandbackStatus" ma:web="6d93d202-47fc-4405-873a-cab67cc5f1b2">
      <xsd:simpleType>
        <xsd:restriction base="dms:Lookup"/>
      </xsd:simpleType>
    </xsd:element>
    <xsd:element name="LocOverallLocStatusLookup" ma:index="77" nillable="true" ma:displayName="Loc Overall Localize Status" ma:default="" ma:list="{4CDE398E-75A7-4993-8C61-2BFD31F64754}" ma:internalName="LocOverallLocStatusLookup" ma:readOnly="true" ma:showField="OverallLocStatus" ma:web="6d93d202-47fc-4405-873a-cab67cc5f1b2">
      <xsd:simpleType>
        <xsd:restriction base="dms:Lookup"/>
      </xsd:simpleType>
    </xsd:element>
    <xsd:element name="LocOverallPreviewStatusLookup" ma:index="78" nillable="true" ma:displayName="Loc Overall Preview Status" ma:default="" ma:list="{4CDE398E-75A7-4993-8C61-2BFD31F64754}" ma:internalName="LocOverallPreviewStatusLookup" ma:readOnly="true" ma:showField="OverallPreviewStatus" ma:web="6d93d202-47fc-4405-873a-cab67cc5f1b2">
      <xsd:simpleType>
        <xsd:restriction base="dms:Lookup"/>
      </xsd:simpleType>
    </xsd:element>
    <xsd:element name="LocOverallPublishStatusLookup" ma:index="79" nillable="true" ma:displayName="Loc Overall Publish Status" ma:default="" ma:list="{4CDE398E-75A7-4993-8C61-2BFD31F64754}" ma:internalName="LocOverallPublishStatusLookup" ma:readOnly="true" ma:showField="OverallPublishStatus" ma:web="6d93d202-47fc-4405-873a-cab67cc5f1b2">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4CDE398E-75A7-4993-8C61-2BFD31F64754}" ma:internalName="LocProcessedForHandoffsLookup" ma:readOnly="true" ma:showField="ProcessedForHandoffs" ma:web="6d93d202-47fc-4405-873a-cab67cc5f1b2">
      <xsd:simpleType>
        <xsd:restriction base="dms:Lookup"/>
      </xsd:simpleType>
    </xsd:element>
    <xsd:element name="LocProcessedForMarketsLookup" ma:index="82" nillable="true" ma:displayName="Loc Processed For Markets" ma:default="" ma:list="{4CDE398E-75A7-4993-8C61-2BFD31F64754}" ma:internalName="LocProcessedForMarketsLookup" ma:readOnly="true" ma:showField="ProcessedForMarkets" ma:web="6d93d202-47fc-4405-873a-cab67cc5f1b2">
      <xsd:simpleType>
        <xsd:restriction base="dms:Lookup"/>
      </xsd:simpleType>
    </xsd:element>
    <xsd:element name="LocPublishedDependentAssetsLookup" ma:index="83" nillable="true" ma:displayName="Loc Published Dependent Assets" ma:default="" ma:list="{4CDE398E-75A7-4993-8C61-2BFD31F64754}" ma:internalName="LocPublishedDependentAssetsLookup" ma:readOnly="true" ma:showField="PublishedDependentAssets" ma:web="6d93d202-47fc-4405-873a-cab67cc5f1b2">
      <xsd:simpleType>
        <xsd:restriction base="dms:Lookup"/>
      </xsd:simpleType>
    </xsd:element>
    <xsd:element name="LocPublishedLinkedAssetsLookup" ma:index="84" nillable="true" ma:displayName="Loc Published Linked Assets" ma:default="" ma:list="{4CDE398E-75A7-4993-8C61-2BFD31F64754}" ma:internalName="LocPublishedLinkedAssetsLookup" ma:readOnly="true" ma:showField="PublishedLinkedAssets" ma:web="6d93d202-47fc-4405-873a-cab67cc5f1b2">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db560eb5-700a-4f94-8fda-b57de4261f12}"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80C6DD30-196A-4C6B-B1BF-A43F3B8ACD4F}" ma:internalName="Markets" ma:readOnly="false" ma:showField="MarketNa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7E2D4CA2-442A-4FDA-AA57-71B8C7B2C53C}" ma:internalName="NumOfRatingsLookup" ma:readOnly="true" ma:showField="NumOfRating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7E2D4CA2-442A-4FDA-AA57-71B8C7B2C53C}" ma:internalName="PublishStatusLookup" ma:readOnly="false" ma:showField="PublishStatu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6e3f7319-fb8f-4449-8902-000ab73a8566}"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11d213f5-ec09-44b6-a8be-9da225be7a8d}" ma:internalName="TaxCatchAll" ma:showField="CatchAllData"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11d213f5-ec09-44b6-a8be-9da225be7a8d}" ma:internalName="TaxCatchAllLabel" ma:readOnly="true" ma:showField="CatchAllDataLabel"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acb2c5-0a2b-4bda-bd34-58e36cbb80d2" elementFormDefault="qualified">
    <xsd:import namespace="http://schemas.microsoft.com/office/2006/documentManagement/types"/>
    <xsd:import namespace="http://schemas.microsoft.com/office/infopath/2007/PartnerControls"/>
    <xsd:element name="Description0" ma:index="134" nillable="true" ma:displayName="Description" ma:internalName="Description0">
      <xsd:simpleType>
        <xsd:restriction base="dms:Note"/>
      </xsd:simpleType>
    </xsd:element>
    <xsd:element name="Component" ma:index="135" nillable="true" ma:displayName="Component" ma:internalName="Compone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8B6734-9DD5-4CC1-AFEB-F59A47C9BA75}">
  <ds:schemaRefs>
    <ds:schemaRef ds:uri="http://purl.org/dc/elements/1.1/"/>
    <ds:schemaRef ds:uri="http://schemas.microsoft.com/office/2006/documentManagement/types"/>
    <ds:schemaRef ds:uri="http://purl.org/dc/dcmitype/"/>
    <ds:schemaRef ds:uri="http://www.w3.org/XML/1998/namespace"/>
    <ds:schemaRef ds:uri="http://schemas.microsoft.com/office/infopath/2007/PartnerControls"/>
    <ds:schemaRef ds:uri="http://purl.org/dc/terms/"/>
    <ds:schemaRef ds:uri="http://schemas.microsoft.com/office/2006/metadata/properties"/>
    <ds:schemaRef ds:uri="http://schemas.openxmlformats.org/package/2006/metadata/core-properties"/>
    <ds:schemaRef ds:uri="64acb2c5-0a2b-4bda-bd34-58e36cbb80d2"/>
    <ds:schemaRef ds:uri="6d93d202-47fc-4405-873a-cab67cc5f1b2"/>
  </ds:schemaRefs>
</ds:datastoreItem>
</file>

<file path=customXml/itemProps2.xml><?xml version="1.0" encoding="utf-8"?>
<ds:datastoreItem xmlns:ds="http://schemas.openxmlformats.org/officeDocument/2006/customXml" ds:itemID="{848B62C0-0DC6-4ED6-A053-0BDD0343AB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93d202-47fc-4405-873a-cab67cc5f1b2"/>
    <ds:schemaRef ds:uri="64acb2c5-0a2b-4bda-bd34-58e36cbb8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EA249B-97D5-4750-89A5-0B835CF0A2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Brochure de voyage à trois volets (conception bleue-verte)</Template>
  <TotalTime>0</TotalTime>
  <Words>116</Words>
  <Application>Microsoft Office PowerPoint</Application>
  <PresentationFormat>Personnalisé</PresentationFormat>
  <Paragraphs>60</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Brochure de voyage 11 x 8,5</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2016-10-31T15:13:20Z</dcterms:created>
  <dcterms:modified xsi:type="dcterms:W3CDTF">2018-01-10T21:09:46Z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0x01010069924D1ECC420D47A2456556BC94F7370400BDF4491DEA4973499845289601F88B9F</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HiddenCategoryTags">
    <vt:lpwstr/>
  </property>
  <property fmtid="{D5CDD505-2E9C-101B-9397-08002B2CF9AE}" pid="9" name="CategoryTags">
    <vt:lpwstr/>
  </property>
  <property fmtid="{D5CDD505-2E9C-101B-9397-08002B2CF9AE}" pid="10" name="CategoryTagsTaxHTField0">
    <vt:lpwstr/>
  </property>
  <property fmtid="{D5CDD505-2E9C-101B-9397-08002B2CF9AE}" pid="11" name="HiddenCategoryTagsTaxHTField0">
    <vt:lpwstr/>
  </property>
</Properties>
</file>