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Default Extension="png" ContentType="image/png"/>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diagrams/layout1.xml" ContentType="application/vnd.openxmlformats-officedocument.drawingml.diagramLayout+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101" d="100"/>
          <a:sy n="101" d="100"/>
        </p:scale>
        <p:origin x="-1590" y="-90"/>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D20429-24A4-4DF1-B096-184418E2F513}" type="doc">
      <dgm:prSet loTypeId="urn:microsoft.com/office/officeart/2005/8/layout/target2" loCatId="relationship" qsTypeId="urn:microsoft.com/office/officeart/2005/8/quickstyle/simple1" qsCatId="simple" csTypeId="urn:microsoft.com/office/officeart/2005/8/colors/colorful1#1" csCatId="colorful" phldr="1"/>
      <dgm:spPr/>
      <dgm:t>
        <a:bodyPr/>
        <a:lstStyle/>
        <a:p>
          <a:endParaRPr lang="fr-CA"/>
        </a:p>
      </dgm:t>
    </dgm:pt>
    <dgm:pt modelId="{ED556747-99F9-4BC2-B72D-1ECDBA4A848C}">
      <dgm:prSet phldrT="[Texte]" custT="1"/>
      <dgm:spPr/>
      <dgm:t>
        <a:bodyPr/>
        <a:lstStyle/>
        <a:p>
          <a:pPr algn="ctr"/>
          <a:r>
            <a:rPr lang="fr-CA" sz="1200" b="1" dirty="0" smtClean="0">
              <a:latin typeface="HelveticaNeueLT Pro 55 Roman"/>
            </a:rPr>
            <a:t>Fédération des syndicats de l’enseignement </a:t>
          </a:r>
          <a:br>
            <a:rPr lang="fr-CA" sz="1200" b="1" dirty="0" smtClean="0">
              <a:latin typeface="HelveticaNeueLT Pro 55 Roman"/>
            </a:rPr>
          </a:br>
          <a:r>
            <a:rPr lang="fr-CA" sz="1200" b="1" dirty="0" smtClean="0">
              <a:latin typeface="HelveticaNeueLT Pro 55 Roman"/>
            </a:rPr>
            <a:t>(FSE-CSQ)</a:t>
          </a:r>
        </a:p>
        <a:p>
          <a:pPr algn="ctr"/>
          <a:r>
            <a:rPr lang="fr-CA" sz="1200" b="0" dirty="0" smtClean="0">
              <a:latin typeface="HelveticaNeueLT Pro 55 Roman"/>
            </a:rPr>
            <a:t>- Plus de 60 000 membres </a:t>
          </a:r>
          <a:br>
            <a:rPr lang="fr-CA" sz="1200" b="0" dirty="0" smtClean="0">
              <a:latin typeface="HelveticaNeueLT Pro 55 Roman"/>
            </a:rPr>
          </a:br>
          <a:r>
            <a:rPr lang="fr-CA" sz="1200" b="0" dirty="0" smtClean="0">
              <a:latin typeface="HelveticaNeueLT Pro 55 Roman"/>
            </a:rPr>
            <a:t>  (35 syndicats locaux)</a:t>
          </a:r>
        </a:p>
        <a:p>
          <a:pPr algn="l"/>
          <a:endParaRPr lang="fr-CA" sz="1200" b="1" dirty="0">
            <a:latin typeface="HelveticaNeueLT Pro 55 Roman"/>
          </a:endParaRPr>
        </a:p>
      </dgm:t>
    </dgm:pt>
    <dgm:pt modelId="{45D35F75-8784-4400-82FF-BDA172D3822B}" type="parTrans" cxnId="{531C5836-5322-4C47-ABF1-037476167EF5}">
      <dgm:prSet/>
      <dgm:spPr/>
      <dgm:t>
        <a:bodyPr/>
        <a:lstStyle/>
        <a:p>
          <a:endParaRPr lang="fr-CA"/>
        </a:p>
      </dgm:t>
    </dgm:pt>
    <dgm:pt modelId="{4D405BCE-B718-4472-8D8F-EF8786155AD5}" type="sibTrans" cxnId="{531C5836-5322-4C47-ABF1-037476167EF5}">
      <dgm:prSet/>
      <dgm:spPr/>
      <dgm:t>
        <a:bodyPr/>
        <a:lstStyle/>
        <a:p>
          <a:endParaRPr lang="fr-CA"/>
        </a:p>
      </dgm:t>
    </dgm:pt>
    <dgm:pt modelId="{AF907EF4-0AEA-4F0F-8239-0347FA33A8EB}">
      <dgm:prSet phldrT="[Texte]" custT="1"/>
      <dgm:spPr/>
      <dgm:t>
        <a:bodyPr/>
        <a:lstStyle/>
        <a:p>
          <a:pPr algn="ctr"/>
          <a:r>
            <a:rPr lang="fr-CA" sz="1200" b="1" dirty="0" smtClean="0">
              <a:latin typeface="HelveticaNeueLT Pro 55 Roman"/>
            </a:rPr>
            <a:t>Syndicat de l’enseignement du Lanaudière (SEL-CSQ)</a:t>
          </a:r>
        </a:p>
        <a:p>
          <a:pPr algn="ctr"/>
          <a:r>
            <a:rPr lang="fr-CA" sz="1200" b="0" dirty="0" smtClean="0">
              <a:latin typeface="HelveticaNeueLT Pro 55 Roman"/>
            </a:rPr>
            <a:t>- Plus de 2 200 membres</a:t>
          </a:r>
          <a:endParaRPr lang="fr-CA" sz="1200" b="0" dirty="0">
            <a:latin typeface="HelveticaNeueLT Pro 55 Roman"/>
          </a:endParaRPr>
        </a:p>
      </dgm:t>
    </dgm:pt>
    <dgm:pt modelId="{F52504CB-4A2C-424C-AF40-0C0B51B7C6A0}" type="parTrans" cxnId="{06445039-1901-432F-A2FE-9C55E702B568}">
      <dgm:prSet/>
      <dgm:spPr/>
      <dgm:t>
        <a:bodyPr/>
        <a:lstStyle/>
        <a:p>
          <a:endParaRPr lang="fr-CA"/>
        </a:p>
      </dgm:t>
    </dgm:pt>
    <dgm:pt modelId="{5FFF8193-6A51-47FB-9E9F-DE96E916BDF7}" type="sibTrans" cxnId="{06445039-1901-432F-A2FE-9C55E702B568}">
      <dgm:prSet/>
      <dgm:spPr/>
      <dgm:t>
        <a:bodyPr/>
        <a:lstStyle/>
        <a:p>
          <a:endParaRPr lang="fr-CA"/>
        </a:p>
      </dgm:t>
    </dgm:pt>
    <dgm:pt modelId="{03147717-B09F-412A-A118-71409E03C491}">
      <dgm:prSet phldrT="[Texte]" custT="1"/>
      <dgm:spPr/>
      <dgm:t>
        <a:bodyPr/>
        <a:lstStyle/>
        <a:p>
          <a:pPr algn="ctr"/>
          <a:r>
            <a:rPr lang="fr-CA" sz="1200" b="1" dirty="0" smtClean="0">
              <a:latin typeface="HelveticaNeueLT Pro 55 Roman"/>
            </a:rPr>
            <a:t>Centrale des syndicats de Québec (CSQ)</a:t>
          </a:r>
        </a:p>
        <a:p>
          <a:pPr algn="ctr"/>
          <a:r>
            <a:rPr lang="fr-CA" sz="1200" b="0" dirty="0" smtClean="0">
              <a:latin typeface="HelveticaNeueLT Pro 55 Roman"/>
            </a:rPr>
            <a:t>- Plus de 200 000 membres de secteurs divers</a:t>
          </a:r>
          <a:endParaRPr lang="fr-CA" sz="1200" b="0" dirty="0">
            <a:latin typeface="HelveticaNeueLT Pro 55 Roman"/>
          </a:endParaRPr>
        </a:p>
      </dgm:t>
    </dgm:pt>
    <dgm:pt modelId="{C88C658D-1583-4182-97A7-099C191743D9}" type="sibTrans" cxnId="{AA0BB9ED-31E4-4823-A8D1-5C7BC910706E}">
      <dgm:prSet/>
      <dgm:spPr/>
      <dgm:t>
        <a:bodyPr/>
        <a:lstStyle/>
        <a:p>
          <a:endParaRPr lang="fr-CA"/>
        </a:p>
      </dgm:t>
    </dgm:pt>
    <dgm:pt modelId="{69BE5A72-A734-4E41-8705-6F20B1076B07}" type="parTrans" cxnId="{AA0BB9ED-31E4-4823-A8D1-5C7BC910706E}">
      <dgm:prSet/>
      <dgm:spPr/>
      <dgm:t>
        <a:bodyPr/>
        <a:lstStyle/>
        <a:p>
          <a:endParaRPr lang="fr-CA"/>
        </a:p>
      </dgm:t>
    </dgm:pt>
    <dgm:pt modelId="{823B39A5-F17F-44F3-B3FB-78E29450939F}" type="pres">
      <dgm:prSet presAssocID="{E1D20429-24A4-4DF1-B096-184418E2F513}" presName="Name0" presStyleCnt="0">
        <dgm:presLayoutVars>
          <dgm:chMax val="3"/>
          <dgm:chPref val="1"/>
          <dgm:dir/>
          <dgm:animLvl val="lvl"/>
          <dgm:resizeHandles/>
        </dgm:presLayoutVars>
      </dgm:prSet>
      <dgm:spPr/>
      <dgm:t>
        <a:bodyPr/>
        <a:lstStyle/>
        <a:p>
          <a:endParaRPr lang="fr-CA"/>
        </a:p>
      </dgm:t>
    </dgm:pt>
    <dgm:pt modelId="{C75D9879-026A-42BB-8011-FDC5E06EFE9A}" type="pres">
      <dgm:prSet presAssocID="{E1D20429-24A4-4DF1-B096-184418E2F513}" presName="outerBox" presStyleCnt="0"/>
      <dgm:spPr/>
    </dgm:pt>
    <dgm:pt modelId="{030C33C4-1285-4C7D-AF3B-ABD8F59F89DD}" type="pres">
      <dgm:prSet presAssocID="{E1D20429-24A4-4DF1-B096-184418E2F513}" presName="outerBoxParent" presStyleLbl="node1" presStyleIdx="0" presStyleCnt="3"/>
      <dgm:spPr/>
      <dgm:t>
        <a:bodyPr/>
        <a:lstStyle/>
        <a:p>
          <a:endParaRPr lang="fr-CA"/>
        </a:p>
      </dgm:t>
    </dgm:pt>
    <dgm:pt modelId="{F072679F-6F9D-4D22-A907-46FCAEA3BFE3}" type="pres">
      <dgm:prSet presAssocID="{E1D20429-24A4-4DF1-B096-184418E2F513}" presName="outerBoxChildren" presStyleCnt="0"/>
      <dgm:spPr/>
    </dgm:pt>
    <dgm:pt modelId="{1964C8F6-F2E6-46AE-8A02-F35317065C2C}" type="pres">
      <dgm:prSet presAssocID="{E1D20429-24A4-4DF1-B096-184418E2F513}" presName="middleBox" presStyleCnt="0"/>
      <dgm:spPr/>
    </dgm:pt>
    <dgm:pt modelId="{91A8EEAC-827F-4891-A1C9-A4BAE295597A}" type="pres">
      <dgm:prSet presAssocID="{E1D20429-24A4-4DF1-B096-184418E2F513}" presName="middleBoxParent" presStyleLbl="node1" presStyleIdx="1" presStyleCnt="3" custScaleY="97309" custLinFactNeighborY="3191"/>
      <dgm:spPr/>
      <dgm:t>
        <a:bodyPr/>
        <a:lstStyle/>
        <a:p>
          <a:endParaRPr lang="fr-CA"/>
        </a:p>
      </dgm:t>
    </dgm:pt>
    <dgm:pt modelId="{C9DA10BA-E65B-48D0-B507-970208707EF9}" type="pres">
      <dgm:prSet presAssocID="{E1D20429-24A4-4DF1-B096-184418E2F513}" presName="middleBoxChildren" presStyleCnt="0"/>
      <dgm:spPr/>
    </dgm:pt>
    <dgm:pt modelId="{EFA3DF33-78F5-4C99-B09D-7E126A110011}" type="pres">
      <dgm:prSet presAssocID="{E1D20429-24A4-4DF1-B096-184418E2F513}" presName="centerBox" presStyleCnt="0"/>
      <dgm:spPr/>
    </dgm:pt>
    <dgm:pt modelId="{884C6870-3999-4111-A225-85230D6913FF}" type="pres">
      <dgm:prSet presAssocID="{E1D20429-24A4-4DF1-B096-184418E2F513}" presName="centerBoxParent" presStyleLbl="node1" presStyleIdx="2" presStyleCnt="3" custScaleY="69996" custLinFactNeighborX="-1006" custLinFactNeighborY="20280"/>
      <dgm:spPr/>
      <dgm:t>
        <a:bodyPr/>
        <a:lstStyle/>
        <a:p>
          <a:endParaRPr lang="fr-CA"/>
        </a:p>
      </dgm:t>
    </dgm:pt>
  </dgm:ptLst>
  <dgm:cxnLst>
    <dgm:cxn modelId="{FA96103F-390C-4122-9506-9AA58EA86B0B}" type="presOf" srcId="{ED556747-99F9-4BC2-B72D-1ECDBA4A848C}" destId="{91A8EEAC-827F-4891-A1C9-A4BAE295597A}" srcOrd="0" destOrd="0" presId="urn:microsoft.com/office/officeart/2005/8/layout/target2"/>
    <dgm:cxn modelId="{D2359A85-F3BC-40C0-AAFD-5FBBFCF48AD3}" type="presOf" srcId="{03147717-B09F-412A-A118-71409E03C491}" destId="{030C33C4-1285-4C7D-AF3B-ABD8F59F89DD}" srcOrd="0" destOrd="0" presId="urn:microsoft.com/office/officeart/2005/8/layout/target2"/>
    <dgm:cxn modelId="{531C5836-5322-4C47-ABF1-037476167EF5}" srcId="{E1D20429-24A4-4DF1-B096-184418E2F513}" destId="{ED556747-99F9-4BC2-B72D-1ECDBA4A848C}" srcOrd="1" destOrd="0" parTransId="{45D35F75-8784-4400-82FF-BDA172D3822B}" sibTransId="{4D405BCE-B718-4472-8D8F-EF8786155AD5}"/>
    <dgm:cxn modelId="{AA0BB9ED-31E4-4823-A8D1-5C7BC910706E}" srcId="{E1D20429-24A4-4DF1-B096-184418E2F513}" destId="{03147717-B09F-412A-A118-71409E03C491}" srcOrd="0" destOrd="0" parTransId="{69BE5A72-A734-4E41-8705-6F20B1076B07}" sibTransId="{C88C658D-1583-4182-97A7-099C191743D9}"/>
    <dgm:cxn modelId="{06445039-1901-432F-A2FE-9C55E702B568}" srcId="{E1D20429-24A4-4DF1-B096-184418E2F513}" destId="{AF907EF4-0AEA-4F0F-8239-0347FA33A8EB}" srcOrd="2" destOrd="0" parTransId="{F52504CB-4A2C-424C-AF40-0C0B51B7C6A0}" sibTransId="{5FFF8193-6A51-47FB-9E9F-DE96E916BDF7}"/>
    <dgm:cxn modelId="{C652043D-A89E-4476-A115-3337B157BFBE}" type="presOf" srcId="{AF907EF4-0AEA-4F0F-8239-0347FA33A8EB}" destId="{884C6870-3999-4111-A225-85230D6913FF}" srcOrd="0" destOrd="0" presId="urn:microsoft.com/office/officeart/2005/8/layout/target2"/>
    <dgm:cxn modelId="{99100B7F-10FA-4746-96B2-9D6A4BEC6690}" type="presOf" srcId="{E1D20429-24A4-4DF1-B096-184418E2F513}" destId="{823B39A5-F17F-44F3-B3FB-78E29450939F}" srcOrd="0" destOrd="0" presId="urn:microsoft.com/office/officeart/2005/8/layout/target2"/>
    <dgm:cxn modelId="{A458DF99-B96A-4F69-8879-9731DFCD8E82}" type="presParOf" srcId="{823B39A5-F17F-44F3-B3FB-78E29450939F}" destId="{C75D9879-026A-42BB-8011-FDC5E06EFE9A}" srcOrd="0" destOrd="0" presId="urn:microsoft.com/office/officeart/2005/8/layout/target2"/>
    <dgm:cxn modelId="{A8697FEA-4ABD-4FEE-A51C-102B827AA657}" type="presParOf" srcId="{C75D9879-026A-42BB-8011-FDC5E06EFE9A}" destId="{030C33C4-1285-4C7D-AF3B-ABD8F59F89DD}" srcOrd="0" destOrd="0" presId="urn:microsoft.com/office/officeart/2005/8/layout/target2"/>
    <dgm:cxn modelId="{B9653BD0-04CB-4A81-922A-B3FF29D8309C}" type="presParOf" srcId="{C75D9879-026A-42BB-8011-FDC5E06EFE9A}" destId="{F072679F-6F9D-4D22-A907-46FCAEA3BFE3}" srcOrd="1" destOrd="0" presId="urn:microsoft.com/office/officeart/2005/8/layout/target2"/>
    <dgm:cxn modelId="{6E901D96-6343-48F2-BBE2-70651993F268}" type="presParOf" srcId="{823B39A5-F17F-44F3-B3FB-78E29450939F}" destId="{1964C8F6-F2E6-46AE-8A02-F35317065C2C}" srcOrd="1" destOrd="0" presId="urn:microsoft.com/office/officeart/2005/8/layout/target2"/>
    <dgm:cxn modelId="{394D454D-3EFE-4BFA-BC26-6CC70A6DCB5B}" type="presParOf" srcId="{1964C8F6-F2E6-46AE-8A02-F35317065C2C}" destId="{91A8EEAC-827F-4891-A1C9-A4BAE295597A}" srcOrd="0" destOrd="0" presId="urn:microsoft.com/office/officeart/2005/8/layout/target2"/>
    <dgm:cxn modelId="{9F7BF00D-D865-4870-ACDA-CE9EEF2D6196}" type="presParOf" srcId="{1964C8F6-F2E6-46AE-8A02-F35317065C2C}" destId="{C9DA10BA-E65B-48D0-B507-970208707EF9}" srcOrd="1" destOrd="0" presId="urn:microsoft.com/office/officeart/2005/8/layout/target2"/>
    <dgm:cxn modelId="{623E6F8F-E456-4648-B430-83F41E490970}" type="presParOf" srcId="{823B39A5-F17F-44F3-B3FB-78E29450939F}" destId="{EFA3DF33-78F5-4C99-B09D-7E126A110011}" srcOrd="2" destOrd="0" presId="urn:microsoft.com/office/officeart/2005/8/layout/target2"/>
    <dgm:cxn modelId="{DFE70341-7FC6-47A9-8599-CF72784EA9BE}" type="presParOf" srcId="{EFA3DF33-78F5-4C99-B09D-7E126A110011}" destId="{884C6870-3999-4111-A225-85230D6913FF}" srcOrd="0" destOrd="0" presId="urn:microsoft.com/office/officeart/2005/8/layout/targe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30C33C4-1285-4C7D-AF3B-ABD8F59F89DD}">
      <dsp:nvSpPr>
        <dsp:cNvPr id="0" name=""/>
        <dsp:cNvSpPr/>
      </dsp:nvSpPr>
      <dsp:spPr>
        <a:xfrm>
          <a:off x="0" y="0"/>
          <a:ext cx="2335733" cy="3150197"/>
        </a:xfrm>
        <a:prstGeom prst="roundRect">
          <a:avLst>
            <a:gd name="adj" fmla="val 85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2444903" numCol="1" spcCol="1270" anchor="t" anchorCtr="0">
          <a:noAutofit/>
        </a:bodyPr>
        <a:lstStyle/>
        <a:p>
          <a:pPr lvl="0" algn="ctr" defTabSz="533400">
            <a:lnSpc>
              <a:spcPct val="90000"/>
            </a:lnSpc>
            <a:spcBef>
              <a:spcPct val="0"/>
            </a:spcBef>
            <a:spcAft>
              <a:spcPct val="35000"/>
            </a:spcAft>
          </a:pPr>
          <a:r>
            <a:rPr lang="fr-CA" sz="1200" b="1" kern="1200" dirty="0" smtClean="0">
              <a:latin typeface="HelveticaNeueLT Pro 55 Roman"/>
            </a:rPr>
            <a:t>Centrale des syndicats de Québec (CSQ)</a:t>
          </a:r>
        </a:p>
        <a:p>
          <a:pPr lvl="0" algn="ctr" defTabSz="533400">
            <a:lnSpc>
              <a:spcPct val="90000"/>
            </a:lnSpc>
            <a:spcBef>
              <a:spcPct val="0"/>
            </a:spcBef>
            <a:spcAft>
              <a:spcPct val="35000"/>
            </a:spcAft>
          </a:pPr>
          <a:r>
            <a:rPr lang="fr-CA" sz="1200" b="0" kern="1200" dirty="0" smtClean="0">
              <a:latin typeface="HelveticaNeueLT Pro 55 Roman"/>
            </a:rPr>
            <a:t>- Plus de 200 000 membres de secteurs divers</a:t>
          </a:r>
          <a:endParaRPr lang="fr-CA" sz="1200" b="0" kern="1200" dirty="0">
            <a:latin typeface="HelveticaNeueLT Pro 55 Roman"/>
          </a:endParaRPr>
        </a:p>
      </dsp:txBody>
      <dsp:txXfrm>
        <a:off x="0" y="0"/>
        <a:ext cx="2335733" cy="3150197"/>
      </dsp:txXfrm>
    </dsp:sp>
    <dsp:sp modelId="{91A8EEAC-827F-4891-A1C9-A4BAE295597A}">
      <dsp:nvSpPr>
        <dsp:cNvPr id="0" name=""/>
        <dsp:cNvSpPr/>
      </dsp:nvSpPr>
      <dsp:spPr>
        <a:xfrm>
          <a:off x="58393" y="887585"/>
          <a:ext cx="2218946" cy="2145797"/>
        </a:xfrm>
        <a:prstGeom prst="roundRect">
          <a:avLst>
            <a:gd name="adj" fmla="val 105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1400263" numCol="1" spcCol="1270" anchor="t" anchorCtr="0">
          <a:noAutofit/>
        </a:bodyPr>
        <a:lstStyle/>
        <a:p>
          <a:pPr lvl="0" algn="ctr" defTabSz="533400">
            <a:lnSpc>
              <a:spcPct val="90000"/>
            </a:lnSpc>
            <a:spcBef>
              <a:spcPct val="0"/>
            </a:spcBef>
            <a:spcAft>
              <a:spcPct val="35000"/>
            </a:spcAft>
          </a:pPr>
          <a:r>
            <a:rPr lang="fr-CA" sz="1200" b="1" kern="1200" dirty="0" smtClean="0">
              <a:latin typeface="HelveticaNeueLT Pro 55 Roman"/>
            </a:rPr>
            <a:t>Fédération des syndicats de l’enseignement </a:t>
          </a:r>
          <a:br>
            <a:rPr lang="fr-CA" sz="1200" b="1" kern="1200" dirty="0" smtClean="0">
              <a:latin typeface="HelveticaNeueLT Pro 55 Roman"/>
            </a:rPr>
          </a:br>
          <a:r>
            <a:rPr lang="fr-CA" sz="1200" b="1" kern="1200" dirty="0" smtClean="0">
              <a:latin typeface="HelveticaNeueLT Pro 55 Roman"/>
            </a:rPr>
            <a:t>(FSE-CSQ)</a:t>
          </a:r>
        </a:p>
        <a:p>
          <a:pPr lvl="0" algn="ctr" defTabSz="533400">
            <a:lnSpc>
              <a:spcPct val="90000"/>
            </a:lnSpc>
            <a:spcBef>
              <a:spcPct val="0"/>
            </a:spcBef>
            <a:spcAft>
              <a:spcPct val="35000"/>
            </a:spcAft>
          </a:pPr>
          <a:r>
            <a:rPr lang="fr-CA" sz="1200" b="0" kern="1200" dirty="0" smtClean="0">
              <a:latin typeface="HelveticaNeueLT Pro 55 Roman"/>
            </a:rPr>
            <a:t>- Plus de 60 000 membres </a:t>
          </a:r>
          <a:br>
            <a:rPr lang="fr-CA" sz="1200" b="0" kern="1200" dirty="0" smtClean="0">
              <a:latin typeface="HelveticaNeueLT Pro 55 Roman"/>
            </a:rPr>
          </a:br>
          <a:r>
            <a:rPr lang="fr-CA" sz="1200" b="0" kern="1200" dirty="0" smtClean="0">
              <a:latin typeface="HelveticaNeueLT Pro 55 Roman"/>
            </a:rPr>
            <a:t>  (35 syndicats locaux)</a:t>
          </a:r>
        </a:p>
        <a:p>
          <a:pPr lvl="0" algn="l" defTabSz="533400">
            <a:lnSpc>
              <a:spcPct val="90000"/>
            </a:lnSpc>
            <a:spcBef>
              <a:spcPct val="0"/>
            </a:spcBef>
            <a:spcAft>
              <a:spcPct val="35000"/>
            </a:spcAft>
          </a:pPr>
          <a:endParaRPr lang="fr-CA" sz="1200" b="1" kern="1200" dirty="0">
            <a:latin typeface="HelveticaNeueLT Pro 55 Roman"/>
          </a:endParaRPr>
        </a:p>
      </dsp:txBody>
      <dsp:txXfrm>
        <a:off x="58393" y="887585"/>
        <a:ext cx="2218946" cy="2145797"/>
      </dsp:txXfrm>
    </dsp:sp>
    <dsp:sp modelId="{884C6870-3999-4111-A225-85230D6913FF}">
      <dsp:nvSpPr>
        <dsp:cNvPr id="0" name=""/>
        <dsp:cNvSpPr/>
      </dsp:nvSpPr>
      <dsp:spPr>
        <a:xfrm>
          <a:off x="95638" y="2019679"/>
          <a:ext cx="2102159" cy="882004"/>
        </a:xfrm>
        <a:prstGeom prst="roundRect">
          <a:avLst>
            <a:gd name="adj" fmla="val 105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85344" numCol="1" spcCol="1270" anchor="t" anchorCtr="0">
          <a:noAutofit/>
        </a:bodyPr>
        <a:lstStyle/>
        <a:p>
          <a:pPr lvl="0" algn="ctr" defTabSz="533400">
            <a:lnSpc>
              <a:spcPct val="90000"/>
            </a:lnSpc>
            <a:spcBef>
              <a:spcPct val="0"/>
            </a:spcBef>
            <a:spcAft>
              <a:spcPct val="35000"/>
            </a:spcAft>
          </a:pPr>
          <a:r>
            <a:rPr lang="fr-CA" sz="1200" b="1" kern="1200" dirty="0" smtClean="0">
              <a:latin typeface="HelveticaNeueLT Pro 55 Roman"/>
            </a:rPr>
            <a:t>Syndicat de l’enseignement du Lanaudière (SEL-CSQ)</a:t>
          </a:r>
        </a:p>
        <a:p>
          <a:pPr lvl="0" algn="ctr" defTabSz="533400">
            <a:lnSpc>
              <a:spcPct val="90000"/>
            </a:lnSpc>
            <a:spcBef>
              <a:spcPct val="0"/>
            </a:spcBef>
            <a:spcAft>
              <a:spcPct val="35000"/>
            </a:spcAft>
          </a:pPr>
          <a:r>
            <a:rPr lang="fr-CA" sz="1200" b="0" kern="1200" dirty="0" smtClean="0">
              <a:latin typeface="HelveticaNeueLT Pro 55 Roman"/>
            </a:rPr>
            <a:t>- Plus de 2 200 membres</a:t>
          </a:r>
          <a:endParaRPr lang="fr-CA" sz="1200" b="0" kern="1200" dirty="0">
            <a:latin typeface="HelveticaNeueLT Pro 55 Roman"/>
          </a:endParaRPr>
        </a:p>
      </dsp:txBody>
      <dsp:txXfrm>
        <a:off x="95638" y="2019679"/>
        <a:ext cx="2102159" cy="882004"/>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38D6FE3C-34D8-4B4B-9273-D907B0A3B964}" type="datetimeFigureOut">
              <a:rPr lang="en-US"/>
              <a:pPr/>
              <a:t>1/12/2018</a:t>
            </a:fld>
            <a:endParaRPr/>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169A89D-734B-4FAD-B6E7-2B864E72E489}" type="slidenum">
              <a:rPr/>
              <a:pPr/>
              <a:t>‹N°›</a:t>
            </a:fld>
            <a:endParaRPr/>
          </a:p>
        </p:txBody>
      </p:sp>
    </p:spTree>
    <p:extLst>
      <p:ext uri="{BB962C8B-B14F-4D97-AF65-F5344CB8AC3E}">
        <p14:creationId xmlns=""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1D0FF5F4-5691-49AF-9E16-FB22826F7264}" type="datetimeFigureOut">
              <a:rPr lang="en-US"/>
              <a:pPr/>
              <a:t>1/12/2018</a:t>
            </a:fld>
            <a:endParaRPr/>
          </a:p>
        </p:txBody>
      </p:sp>
      <p:sp>
        <p:nvSpPr>
          <p:cNvPr id="4" name="Slide Image Placeholder 3"/>
          <p:cNvSpPr>
            <a:spLocks noGrp="1" noRot="1" noChangeAspect="1"/>
          </p:cNvSpPr>
          <p:nvPr>
            <p:ph type="sldImg" idx="2"/>
          </p:nvPr>
        </p:nvSpPr>
        <p:spPr>
          <a:xfrm>
            <a:off x="1457325" y="1154113"/>
            <a:ext cx="4035425" cy="3117850"/>
          </a:xfrm>
          <a:prstGeom prst="rect">
            <a:avLst/>
          </a:prstGeom>
          <a:noFill/>
          <a:ln w="12700">
            <a:solidFill>
              <a:prstClr val="black"/>
            </a:solidFill>
          </a:ln>
        </p:spPr>
        <p:txBody>
          <a:bodyPr vert="horz" lIns="92492" tIns="46246" rIns="92492" bIns="46246" rtlCol="0" anchor="ctr"/>
          <a:lstStyle/>
          <a:p>
            <a:endParaRPr/>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952A89D7-7603-4ECB-ADF6-F6CF2BE4F401}" type="slidenum">
              <a:rPr/>
              <a:pPr/>
              <a:t>‹N°›</a:t>
            </a:fld>
            <a:endParaRPr/>
          </a:p>
        </p:txBody>
      </p:sp>
    </p:spTree>
    <p:extLst>
      <p:ext uri="{BB962C8B-B14F-4D97-AF65-F5344CB8AC3E}">
        <p14:creationId xmlns=""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rs de la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682195"/>
            <a:ext cx="2359152" cy="61300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fr-FR"/>
              <a:t>Cliquez sur l'icône pour ajouter une image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fr-FR"/>
              <a:t>Cliquez sur l'icône pour ajouter une image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fr-FR"/>
              <a:t>Cliquez sur l'icône pour ajouter une image</a:t>
            </a:r>
            <a:endParaRPr/>
          </a:p>
        </p:txBody>
      </p:sp>
      <p:sp>
        <p:nvSpPr>
          <p:cNvPr id="20" name="Rectangle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Tree>
    <p:extLst>
      <p:ext uri="{BB962C8B-B14F-4D97-AF65-F5344CB8AC3E}">
        <p14:creationId xmlns=""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ns la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457200" y="685799"/>
            <a:ext cx="2450592" cy="611541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Rectangle 21"/>
          <p:cNvSpPr/>
          <p:nvPr userDrawn="1"/>
        </p:nvSpPr>
        <p:spPr>
          <a:xfrm>
            <a:off x="7187184" y="685799"/>
            <a:ext cx="2450592" cy="611541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fr-FR"/>
              <a:t>Modifiez le style du titre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pPr/>
              <a:t>1/12/2018</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pPr/>
              <a:t>‹N°›</a:t>
            </a:fld>
            <a:endParaRPr/>
          </a:p>
        </p:txBody>
      </p:sp>
      <p:sp>
        <p:nvSpPr>
          <p:cNvPr id="7" name="Rectangle 6"/>
          <p:cNvSpPr/>
          <p:nvPr userDrawn="1"/>
        </p:nvSpPr>
        <p:spPr>
          <a:xfrm>
            <a:off x="10140696" y="0"/>
            <a:ext cx="2157984"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defTabSz="914400">
              <a:spcBef>
                <a:spcPts val="1200"/>
              </a:spcBef>
              <a:buNone/>
            </a:pPr>
            <a:r>
              <a:rPr lang="fr-FR" sz="1600" kern="1200" noProof="0" dirty="0">
                <a:solidFill>
                  <a:prstClr val="white">
                    <a:lumMod val="50000"/>
                  </a:prstClr>
                </a:solidFill>
                <a:latin typeface="Calibri Light" panose="020F0302020204030204" pitchFamily="34" charset="0"/>
                <a:ea typeface="+mn-ea"/>
                <a:cs typeface="Calibri" panose="020F0502020204030204" pitchFamily="34" charset="0"/>
              </a:rPr>
              <a:t>Impression :</a:t>
            </a:r>
          </a:p>
          <a:p>
            <a:pPr algn="l" defTabSz="914400">
              <a:spcBef>
                <a:spcPts val="3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Il est possible que le rendu de votre imprimante soit différent des nôtres. Nous vous conseillons donc de faire deux ou trois essais. Si l’alignement des éléments n’est pas correct, utilisez le paramètre Mettre à l’échelle de la feuille. Vous le trouverez dans la boîte de dialogue Imprimer – cliquez simplement sur Diapositives en mode Page entière pour l’obtenir.</a:t>
            </a:r>
          </a:p>
          <a:p>
            <a:pPr algn="l" defTabSz="914400">
              <a:spcBef>
                <a:spcPts val="6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Et avez-vous remarqué que nous affichions des marques de pliage pour vous ? Elles sont très discrètes, mais si vous ne voulez pas les afficher sur votre brochure, cliquez sur Afficher, Masque des diapositives, puis supprimez-les avant d’imprimer.</a:t>
            </a:r>
          </a:p>
          <a:p>
            <a:pPr algn="l" defTabSz="914400">
              <a:spcBef>
                <a:spcPts val="600"/>
              </a:spcBef>
              <a:buNone/>
            </a:pPr>
            <a:r>
              <a:rPr lang="fr-FR" sz="1600" kern="1200" noProof="0" dirty="0">
                <a:solidFill>
                  <a:prstClr val="white">
                    <a:lumMod val="50000"/>
                  </a:prstClr>
                </a:solidFill>
                <a:latin typeface="Calibri Light" panose="020F0302020204030204" pitchFamily="34" charset="0"/>
                <a:ea typeface="+mn-ea"/>
                <a:cs typeface="Calibri" panose="020F0502020204030204" pitchFamily="34" charset="0"/>
              </a:rPr>
              <a:t>Personnalisation du contenu :</a:t>
            </a:r>
          </a:p>
          <a:p>
            <a:pPr algn="l" defTabSz="914400">
              <a:spcBef>
                <a:spcPts val="3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Les espaces réservés de cette brochure ont été formatées pour vous. Si vous souhaitez ajouter ou supprimer des puces du texte, cliquez simplement sur le bouton Puces sous l’onglet Accueil.</a:t>
            </a:r>
          </a:p>
          <a:p>
            <a:pPr algn="l" defTabSz="914400">
              <a:spcBef>
                <a:spcPts val="6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Si vous avez besoin d’espaces réservés supplémentaires pour des titres, des sous-titres ou des zones de texte, faites simplement une copie de ce dont vous avez besoin, et glissez-la à l’endroit qui vous convient. Les repères actifs de PowerPoint vous permettront d’aligner votre élément avec les autres.</a:t>
            </a:r>
          </a:p>
          <a:p>
            <a:pPr algn="l" defTabSz="914400">
              <a:spcBef>
                <a:spcPts val="6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Vous souhaitez utiliser vos propres photos ? Aucun problème ! Cliquez simplement sur une photo, appuyez sur la touche Supprimer, puis cliquez sur l’icône pour ajouter votre photo.</a:t>
            </a:r>
          </a:p>
          <a:p>
            <a:pPr algn="l" defTabSz="914400">
              <a:spcBef>
                <a:spcPts val="6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Si vous remplacez une photo par la vôtre et que cette dernière n’est pas adaptée à l’espace disponible, vous pouvez la rogner pour l’adapter en un clin d’œil. Sélectionnez simplement l’image, puis sous l’onglet Outils des images | Format, dans le groupe Taille, cliquez sur Rogner.</a:t>
            </a:r>
          </a:p>
        </p:txBody>
      </p:sp>
    </p:spTree>
    <p:extLst>
      <p:ext uri="{BB962C8B-B14F-4D97-AF65-F5344CB8AC3E}">
        <p14:creationId xmlns=""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texte 14"/>
          <p:cNvSpPr>
            <a:spLocks noGrp="1"/>
          </p:cNvSpPr>
          <p:nvPr>
            <p:ph type="body" sz="quarter" idx="13"/>
          </p:nvPr>
        </p:nvSpPr>
        <p:spPr/>
        <p:txBody>
          <a:bodyPr/>
          <a:lstStyle/>
          <a:p>
            <a:pPr marL="0" indent="0" algn="ctr" defTabSz="1005840">
              <a:lnSpc>
                <a:spcPct val="85000"/>
              </a:lnSpc>
              <a:buNone/>
            </a:pPr>
            <a:r>
              <a:rPr lang="fr-FR" sz="3600" b="1" i="0" dirty="0">
                <a:solidFill>
                  <a:srgbClr val="000000"/>
                </a:solidFill>
                <a:latin typeface="Constantia"/>
                <a:ea typeface="+mn-ea"/>
                <a:cs typeface="+mn-cs"/>
              </a:rPr>
              <a:t> </a:t>
            </a:r>
          </a:p>
        </p:txBody>
      </p:sp>
      <p:sp>
        <p:nvSpPr>
          <p:cNvPr id="17" name="Espace réservé du texte 16"/>
          <p:cNvSpPr>
            <a:spLocks noGrp="1"/>
          </p:cNvSpPr>
          <p:nvPr>
            <p:ph type="body" sz="quarter" idx="15"/>
          </p:nvPr>
        </p:nvSpPr>
        <p:spPr>
          <a:xfrm>
            <a:off x="3730062" y="5458965"/>
            <a:ext cx="2449512" cy="630942"/>
          </a:xfrm>
        </p:spPr>
        <p:txBody>
          <a:bodyPr/>
          <a:lstStyle/>
          <a:p>
            <a:r>
              <a:rPr lang="fr-CA" dirty="0"/>
              <a:t>150 Petite-</a:t>
            </a:r>
            <a:r>
              <a:rPr lang="fr-CA" dirty="0" err="1"/>
              <a:t>Noraie</a:t>
            </a:r>
            <a:r>
              <a:rPr lang="fr-CA" dirty="0"/>
              <a:t/>
            </a:r>
            <a:br>
              <a:rPr lang="fr-CA" dirty="0"/>
            </a:br>
            <a:r>
              <a:rPr lang="fr-CA" dirty="0"/>
              <a:t>St-Charles Borromée, </a:t>
            </a:r>
            <a:br>
              <a:rPr lang="fr-CA" dirty="0"/>
            </a:br>
            <a:r>
              <a:rPr lang="fr-CA" dirty="0"/>
              <a:t>Québec, J6E 2A5</a:t>
            </a:r>
            <a:endParaRPr lang="fr-FR" dirty="0"/>
          </a:p>
        </p:txBody>
      </p:sp>
      <p:sp>
        <p:nvSpPr>
          <p:cNvPr id="18" name="Espace réservé du texte 17"/>
          <p:cNvSpPr>
            <a:spLocks noGrp="1"/>
          </p:cNvSpPr>
          <p:nvPr>
            <p:ph type="body" sz="quarter" idx="16"/>
          </p:nvPr>
        </p:nvSpPr>
        <p:spPr>
          <a:xfrm>
            <a:off x="3740091" y="5982928"/>
            <a:ext cx="2477634" cy="728965"/>
          </a:xfrm>
        </p:spPr>
        <p:txBody>
          <a:bodyPr/>
          <a:lstStyle/>
          <a:p>
            <a:pPr>
              <a:spcBef>
                <a:spcPts val="1100"/>
              </a:spcBef>
            </a:pPr>
            <a:r>
              <a:rPr lang="fr-CA" b="1" dirty="0"/>
              <a:t>Téléphone:</a:t>
            </a:r>
            <a:r>
              <a:rPr lang="fr-CA" dirty="0"/>
              <a:t> 450-753-4226</a:t>
            </a:r>
            <a:br>
              <a:rPr lang="fr-CA" dirty="0"/>
            </a:br>
            <a:r>
              <a:rPr lang="fr-CA" b="1" dirty="0"/>
              <a:t>Télécopieur:</a:t>
            </a:r>
            <a:r>
              <a:rPr lang="fr-CA" dirty="0"/>
              <a:t> 450-753-3717</a:t>
            </a:r>
            <a:br>
              <a:rPr lang="fr-CA" dirty="0"/>
            </a:br>
            <a:r>
              <a:rPr lang="fr-CA" b="1" dirty="0"/>
              <a:t>Courriel:</a:t>
            </a:r>
            <a:r>
              <a:rPr lang="fr-CA" dirty="0"/>
              <a:t> </a:t>
            </a:r>
            <a:r>
              <a:rPr lang="fr-CA" dirty="0" smtClean="0"/>
              <a:t> z54.lanaudiere@lacsq.org</a:t>
            </a:r>
            <a:endParaRPr lang="fr-FR" sz="1100" b="0" i="0" dirty="0">
              <a:solidFill>
                <a:srgbClr val="595959"/>
              </a:solidFill>
              <a:latin typeface="Constantia"/>
              <a:ea typeface="+mn-ea"/>
              <a:cs typeface="+mn-cs"/>
            </a:endParaRPr>
          </a:p>
        </p:txBody>
      </p:sp>
      <p:sp>
        <p:nvSpPr>
          <p:cNvPr id="21" name="Espace réservé du texte 20"/>
          <p:cNvSpPr>
            <a:spLocks noGrp="1"/>
          </p:cNvSpPr>
          <p:nvPr>
            <p:ph type="body" sz="quarter" idx="19"/>
          </p:nvPr>
        </p:nvSpPr>
        <p:spPr>
          <a:xfrm>
            <a:off x="419099" y="714376"/>
            <a:ext cx="2486025" cy="6097904"/>
          </a:xfrm>
        </p:spPr>
        <p:txBody>
          <a:bodyPr anchor="t"/>
          <a:lstStyle/>
          <a:p>
            <a:pPr marL="0" indent="0" algn="ctr" defTabSz="1005840">
              <a:lnSpc>
                <a:spcPct val="130000"/>
              </a:lnSpc>
              <a:buNone/>
            </a:pPr>
            <a:endParaRPr lang="fr-FR" sz="1000" b="0" dirty="0">
              <a:solidFill>
                <a:schemeClr val="bg1"/>
              </a:solidFill>
              <a:latin typeface="HelveticaNeueLT Pro 55 Roman" panose="020B0604020202020204" pitchFamily="34" charset="0"/>
            </a:endParaRPr>
          </a:p>
          <a:p>
            <a:pPr marL="0" indent="0" algn="ctr" defTabSz="1005840">
              <a:lnSpc>
                <a:spcPct val="130000"/>
              </a:lnSpc>
              <a:buNone/>
            </a:pPr>
            <a:endParaRPr lang="fr-FR" sz="1000" b="0" dirty="0">
              <a:solidFill>
                <a:schemeClr val="bg1"/>
              </a:solidFill>
              <a:latin typeface="HelveticaNeueLT Pro 55 Roman" panose="020B0604020202020204" pitchFamily="34" charset="0"/>
            </a:endParaRPr>
          </a:p>
        </p:txBody>
      </p:sp>
      <p:pic>
        <p:nvPicPr>
          <p:cNvPr id="2" name="Imag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189647" y="882258"/>
            <a:ext cx="2354227" cy="740714"/>
          </a:xfrm>
          <a:prstGeom prst="rect">
            <a:avLst/>
          </a:prstGeom>
        </p:spPr>
      </p:pic>
      <p:pic>
        <p:nvPicPr>
          <p:cNvPr id="6" name="Espace réservé pour une image  5"/>
          <p:cNvPicPr>
            <a:picLocks noGrp="1" noChangeAspect="1"/>
          </p:cNvPicPr>
          <p:nvPr>
            <p:ph type="pic" sz="quarter" idx="12"/>
          </p:nvPr>
        </p:nvPicPr>
        <p:blipFill rotWithShape="1">
          <a:blip r:embed="rId3" cstate="print">
            <a:extLst>
              <a:ext uri="{28A0092B-C50C-407E-A947-70E740481C1C}">
                <a14:useLocalDpi xmlns="" xmlns:a14="http://schemas.microsoft.com/office/drawing/2010/main" val="0"/>
              </a:ext>
            </a:extLst>
          </a:blip>
          <a:srcRect l="57959" t="1477" r="11966" b="11425"/>
          <a:stretch/>
        </p:blipFill>
        <p:spPr/>
      </p:pic>
      <p:sp>
        <p:nvSpPr>
          <p:cNvPr id="4" name="ZoneTexte 3"/>
          <p:cNvSpPr txBox="1"/>
          <p:nvPr/>
        </p:nvSpPr>
        <p:spPr>
          <a:xfrm>
            <a:off x="7235948" y="2145323"/>
            <a:ext cx="2294914" cy="2492990"/>
          </a:xfrm>
          <a:prstGeom prst="rect">
            <a:avLst/>
          </a:prstGeom>
          <a:noFill/>
        </p:spPr>
        <p:txBody>
          <a:bodyPr wrap="square" rtlCol="0">
            <a:spAutoFit/>
          </a:bodyPr>
          <a:lstStyle/>
          <a:p>
            <a:pPr algn="ctr"/>
            <a:r>
              <a:rPr lang="fr-CA" sz="2400" b="1" dirty="0">
                <a:solidFill>
                  <a:schemeClr val="bg1"/>
                </a:solidFill>
                <a:latin typeface="Smudger LET" pitchFamily="2" charset="0"/>
              </a:rPr>
              <a:t>Infos 5 à SEL</a:t>
            </a:r>
          </a:p>
          <a:p>
            <a:pPr algn="ctr"/>
            <a:endParaRPr lang="fr-CA" sz="2400" b="1" dirty="0">
              <a:solidFill>
                <a:schemeClr val="bg1"/>
              </a:solidFill>
              <a:latin typeface="Smudger LET" pitchFamily="2" charset="0"/>
            </a:endParaRPr>
          </a:p>
          <a:p>
            <a:pPr algn="ctr"/>
            <a:endParaRPr lang="fr-CA" sz="2400" b="1" dirty="0">
              <a:solidFill>
                <a:schemeClr val="bg1"/>
              </a:solidFill>
              <a:latin typeface="Smudger LET" pitchFamily="2" charset="0"/>
            </a:endParaRPr>
          </a:p>
          <a:p>
            <a:pPr algn="ctr"/>
            <a:endParaRPr lang="fr-CA" sz="2000" b="1" dirty="0">
              <a:solidFill>
                <a:schemeClr val="bg1"/>
              </a:solidFill>
              <a:latin typeface="Smudger LET" pitchFamily="2" charset="0"/>
            </a:endParaRPr>
          </a:p>
          <a:p>
            <a:pPr algn="ctr"/>
            <a:r>
              <a:rPr lang="fr-CA" sz="3200" b="1" dirty="0" smtClean="0">
                <a:solidFill>
                  <a:schemeClr val="bg1"/>
                </a:solidFill>
                <a:latin typeface="Smudger LET" pitchFamily="2" charset="0"/>
              </a:rPr>
              <a:t>Vie associative</a:t>
            </a:r>
            <a:endParaRPr lang="fr-CA" sz="3200" b="1" dirty="0">
              <a:solidFill>
                <a:schemeClr val="bg1"/>
              </a:solidFill>
              <a:latin typeface="Smudger LET" pitchFamily="2" charset="0"/>
            </a:endParaRPr>
          </a:p>
        </p:txBody>
      </p:sp>
      <p:sp>
        <p:nvSpPr>
          <p:cNvPr id="7" name="ZoneTexte 6"/>
          <p:cNvSpPr txBox="1"/>
          <p:nvPr/>
        </p:nvSpPr>
        <p:spPr>
          <a:xfrm>
            <a:off x="7189647" y="5591908"/>
            <a:ext cx="1180630" cy="1200329"/>
          </a:xfrm>
          <a:prstGeom prst="rect">
            <a:avLst/>
          </a:prstGeom>
          <a:noFill/>
        </p:spPr>
        <p:txBody>
          <a:bodyPr wrap="square" rtlCol="0">
            <a:spAutoFit/>
          </a:bodyPr>
          <a:lstStyle/>
          <a:p>
            <a:pPr algn="ctr"/>
            <a:r>
              <a:rPr lang="fr-CA" sz="1200" dirty="0">
                <a:solidFill>
                  <a:schemeClr val="bg1"/>
                </a:solidFill>
                <a:latin typeface="Smudger LET" pitchFamily="2" charset="0"/>
              </a:rPr>
              <a:t>Soirée </a:t>
            </a:r>
            <a:r>
              <a:rPr lang="fr-CA" sz="1200" dirty="0" smtClean="0">
                <a:solidFill>
                  <a:schemeClr val="bg1"/>
                </a:solidFill>
                <a:latin typeface="Smudger LET" pitchFamily="2" charset="0"/>
              </a:rPr>
              <a:t>d’informations </a:t>
            </a:r>
            <a:r>
              <a:rPr lang="fr-CA" sz="1200" dirty="0">
                <a:solidFill>
                  <a:schemeClr val="bg1"/>
                </a:solidFill>
                <a:latin typeface="Smudger LET" pitchFamily="2" charset="0"/>
              </a:rPr>
              <a:t>présentée par le Comité des Jeunes du SEL-CSQ</a:t>
            </a:r>
          </a:p>
          <a:p>
            <a:pPr algn="ctr"/>
            <a:endParaRPr lang="fr-CA" sz="1200" dirty="0"/>
          </a:p>
        </p:txBody>
      </p:sp>
      <p:pic>
        <p:nvPicPr>
          <p:cNvPr id="22" name="Image 2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033114" y="4876750"/>
            <a:ext cx="1891589" cy="595154"/>
          </a:xfrm>
          <a:prstGeom prst="rect">
            <a:avLst/>
          </a:prstGeom>
        </p:spPr>
      </p:pic>
      <p:sp>
        <p:nvSpPr>
          <p:cNvPr id="3" name="ZoneTexte 2"/>
          <p:cNvSpPr txBox="1"/>
          <p:nvPr/>
        </p:nvSpPr>
        <p:spPr>
          <a:xfrm>
            <a:off x="454268" y="679207"/>
            <a:ext cx="2326914" cy="6355586"/>
          </a:xfrm>
          <a:prstGeom prst="rect">
            <a:avLst/>
          </a:prstGeom>
          <a:noFill/>
        </p:spPr>
        <p:txBody>
          <a:bodyPr wrap="square" rtlCol="0">
            <a:spAutoFit/>
          </a:bodyPr>
          <a:lstStyle/>
          <a:p>
            <a:pPr algn="ctr"/>
            <a:r>
              <a:rPr lang="fr-CA" sz="1100" b="1" dirty="0">
                <a:solidFill>
                  <a:schemeClr val="bg1"/>
                </a:solidFill>
                <a:effectLst>
                  <a:outerShdw blurRad="38100" dist="38100" dir="2700000" algn="tl">
                    <a:srgbClr val="000000">
                      <a:alpha val="43137"/>
                    </a:srgbClr>
                  </a:outerShdw>
                </a:effectLst>
                <a:latin typeface="HelveticaNeueLT Pro 55 Roman"/>
              </a:rPr>
              <a:t>« Le syndicat, c’est vous! </a:t>
            </a:r>
            <a:r>
              <a:rPr lang="fr-CA" sz="1100" b="1" dirty="0" smtClean="0">
                <a:solidFill>
                  <a:schemeClr val="bg1"/>
                </a:solidFill>
                <a:effectLst>
                  <a:outerShdw blurRad="38100" dist="38100" dir="2700000" algn="tl">
                    <a:srgbClr val="000000">
                      <a:alpha val="43137"/>
                    </a:srgbClr>
                  </a:outerShdw>
                </a:effectLst>
                <a:latin typeface="HelveticaNeueLT Pro 55 Roman"/>
              </a:rPr>
              <a:t>»</a:t>
            </a:r>
          </a:p>
          <a:p>
            <a:pPr algn="ctr"/>
            <a:r>
              <a:rPr lang="fr-CA" sz="1100" dirty="0" smtClean="0">
                <a:solidFill>
                  <a:schemeClr val="bg1"/>
                </a:solidFill>
                <a:latin typeface="HelveticaNeueLT Pro 55 Roman"/>
              </a:rPr>
              <a:t>Ce </a:t>
            </a:r>
            <a:r>
              <a:rPr lang="fr-CA" sz="1100" dirty="0">
                <a:solidFill>
                  <a:schemeClr val="bg1"/>
                </a:solidFill>
                <a:latin typeface="HelveticaNeueLT Pro 55 Roman"/>
              </a:rPr>
              <a:t>dépliant présente divers éléments importants autant de l’histoire du syndicalisme enseignant que de l’importance du personnel enseignant dans la vie de l’école</a:t>
            </a:r>
            <a:r>
              <a:rPr lang="fr-CA" sz="1100" dirty="0" smtClean="0">
                <a:solidFill>
                  <a:schemeClr val="bg1"/>
                </a:solidFill>
                <a:latin typeface="HelveticaNeueLT Pro 55 Roman"/>
              </a:rPr>
              <a:t>.</a:t>
            </a:r>
          </a:p>
          <a:p>
            <a:endParaRPr lang="fr-CA" sz="1100" dirty="0">
              <a:solidFill>
                <a:schemeClr val="bg1"/>
              </a:solidFill>
              <a:latin typeface="HelveticaNeueLT Pro 55 Roman"/>
            </a:endParaRPr>
          </a:p>
          <a:p>
            <a:r>
              <a:rPr lang="fr-CA" sz="1100" b="1" dirty="0" smtClean="0">
                <a:solidFill>
                  <a:schemeClr val="bg1"/>
                </a:solidFill>
                <a:latin typeface="HelveticaNeueLT Pro 55 Roman" panose="020B0604020202020204"/>
              </a:rPr>
              <a:t>Quelques gains majeurs :</a:t>
            </a:r>
            <a:endParaRPr lang="fr-CA" sz="1100" dirty="0" smtClean="0">
              <a:solidFill>
                <a:schemeClr val="bg1"/>
              </a:solidFill>
              <a:latin typeface="HelveticaNeueLT Pro 55 Roman" panose="020B0604020202020204"/>
            </a:endParaRPr>
          </a:p>
          <a:p>
            <a:pPr marL="171450" lvl="0" indent="-171450">
              <a:buFont typeface="Arial" panose="020B0604020202020204" pitchFamily="34" charset="0"/>
              <a:buChar char="•"/>
            </a:pPr>
            <a:r>
              <a:rPr lang="fr-CA" sz="1100" dirty="0" smtClean="0">
                <a:solidFill>
                  <a:schemeClr val="bg1"/>
                </a:solidFill>
                <a:latin typeface="HelveticaNeueLT Pro 55 Roman" panose="020B0604020202020204"/>
              </a:rPr>
              <a:t>L’équité salariale </a:t>
            </a:r>
            <a:br>
              <a:rPr lang="fr-CA" sz="1100" dirty="0" smtClean="0">
                <a:solidFill>
                  <a:schemeClr val="bg1"/>
                </a:solidFill>
                <a:latin typeface="HelveticaNeueLT Pro 55 Roman" panose="020B0604020202020204"/>
              </a:rPr>
            </a:br>
            <a:r>
              <a:rPr lang="fr-CA" sz="1100" i="1" dirty="0" smtClean="0">
                <a:solidFill>
                  <a:schemeClr val="bg1"/>
                </a:solidFill>
                <a:latin typeface="HelveticaNeueLT Pro 55 Roman" panose="020B0604020202020204"/>
              </a:rPr>
              <a:t>Début des discussions dans les années 80 pour aboutir à un règlement en </a:t>
            </a:r>
            <a:r>
              <a:rPr lang="fr-CA" sz="1100" i="1" dirty="0" smtClean="0">
                <a:solidFill>
                  <a:schemeClr val="bg1"/>
                </a:solidFill>
                <a:latin typeface="HelveticaNeueLT Pro 55 Roman" panose="020B0604020202020204"/>
              </a:rPr>
              <a:t>2006 </a:t>
            </a:r>
            <a:r>
              <a:rPr lang="fr-CA" sz="1100" dirty="0" smtClean="0">
                <a:solidFill>
                  <a:schemeClr val="bg1"/>
                </a:solidFill>
                <a:latin typeface="HelveticaNeueLT Pro 55 Roman" panose="020B0604020202020204"/>
              </a:rPr>
              <a:t>;</a:t>
            </a:r>
            <a:endParaRPr lang="fr-CA" sz="1100" dirty="0" smtClean="0">
              <a:solidFill>
                <a:schemeClr val="bg1"/>
              </a:solidFill>
              <a:latin typeface="HelveticaNeueLT Pro 55 Roman" panose="020B0604020202020204"/>
            </a:endParaRPr>
          </a:p>
          <a:p>
            <a:pPr marL="171450" lvl="0" indent="-171450">
              <a:buFont typeface="Arial" panose="020B0604020202020204" pitchFamily="34" charset="0"/>
              <a:buChar char="•"/>
            </a:pPr>
            <a:r>
              <a:rPr lang="fr-CA" sz="1100" dirty="0" smtClean="0">
                <a:solidFill>
                  <a:schemeClr val="bg1"/>
                </a:solidFill>
                <a:latin typeface="HelveticaNeueLT Pro 55 Roman" panose="020B0604020202020204"/>
              </a:rPr>
              <a:t>L’échelle de traitement unique </a:t>
            </a:r>
            <a:r>
              <a:rPr lang="fr-CA" sz="1100" i="1" dirty="0" smtClean="0">
                <a:solidFill>
                  <a:schemeClr val="bg1"/>
                </a:solidFill>
                <a:latin typeface="HelveticaNeueLT Pro 55 Roman" panose="020B0604020202020204"/>
              </a:rPr>
              <a:t>Toutes les personnes qui enseignent ne sont payées que d’une seule façon, 1 seul maximum possible pour tous : fin des années </a:t>
            </a:r>
            <a:r>
              <a:rPr lang="fr-CA" sz="1100" i="1" dirty="0" smtClean="0">
                <a:solidFill>
                  <a:schemeClr val="bg1"/>
                </a:solidFill>
                <a:latin typeface="HelveticaNeueLT Pro 55 Roman" panose="020B0604020202020204"/>
              </a:rPr>
              <a:t>90 </a:t>
            </a:r>
            <a:r>
              <a:rPr lang="fr-CA" sz="1100" dirty="0" smtClean="0">
                <a:solidFill>
                  <a:schemeClr val="bg1"/>
                </a:solidFill>
                <a:latin typeface="HelveticaNeueLT Pro 55 Roman" panose="020B0604020202020204"/>
              </a:rPr>
              <a:t>;</a:t>
            </a:r>
            <a:endParaRPr lang="fr-CA" sz="1100" dirty="0" smtClean="0">
              <a:solidFill>
                <a:schemeClr val="bg1"/>
              </a:solidFill>
              <a:latin typeface="HelveticaNeueLT Pro 55 Roman" panose="020B0604020202020204"/>
            </a:endParaRPr>
          </a:p>
          <a:p>
            <a:pPr marL="171450" lvl="0" indent="-171450">
              <a:buFont typeface="Arial" panose="020B0604020202020204" pitchFamily="34" charset="0"/>
              <a:buChar char="•"/>
            </a:pPr>
            <a:r>
              <a:rPr lang="fr-CA" sz="1100" dirty="0" smtClean="0">
                <a:solidFill>
                  <a:schemeClr val="bg1"/>
                </a:solidFill>
                <a:latin typeface="HelveticaNeueLT Pro 55 Roman" panose="020B0604020202020204"/>
              </a:rPr>
              <a:t>Les droits parentaux et le RQAP </a:t>
            </a:r>
            <a:br>
              <a:rPr lang="fr-CA" sz="1100" dirty="0" smtClean="0">
                <a:solidFill>
                  <a:schemeClr val="bg1"/>
                </a:solidFill>
                <a:latin typeface="HelveticaNeueLT Pro 55 Roman" panose="020B0604020202020204"/>
              </a:rPr>
            </a:br>
            <a:r>
              <a:rPr lang="fr-CA" sz="1100" i="1" dirty="0" smtClean="0">
                <a:solidFill>
                  <a:schemeClr val="bg1"/>
                </a:solidFill>
                <a:latin typeface="HelveticaNeueLT Pro 55 Roman" panose="020B0604020202020204"/>
              </a:rPr>
              <a:t>Possibilité d’être une mère et de conserver son emploi : première mouture fin des années 70 début 80 lors d’une </a:t>
            </a:r>
            <a:r>
              <a:rPr lang="fr-CA" sz="1100" i="1" dirty="0" smtClean="0">
                <a:solidFill>
                  <a:schemeClr val="bg1"/>
                </a:solidFill>
                <a:latin typeface="HelveticaNeueLT Pro 55 Roman" panose="020B0604020202020204"/>
              </a:rPr>
              <a:t>négociation </a:t>
            </a:r>
            <a:r>
              <a:rPr lang="fr-CA" sz="1100" dirty="0" smtClean="0">
                <a:solidFill>
                  <a:schemeClr val="bg1"/>
                </a:solidFill>
                <a:latin typeface="HelveticaNeueLT Pro 55 Roman" panose="020B0604020202020204"/>
              </a:rPr>
              <a:t>;</a:t>
            </a:r>
            <a:endParaRPr lang="fr-CA" sz="1100" dirty="0" smtClean="0">
              <a:solidFill>
                <a:schemeClr val="bg1"/>
              </a:solidFill>
              <a:latin typeface="HelveticaNeueLT Pro 55 Roman" panose="020B0604020202020204"/>
            </a:endParaRPr>
          </a:p>
          <a:p>
            <a:pPr marL="171450" lvl="0" indent="-171450">
              <a:buFont typeface="Arial" panose="020B0604020202020204" pitchFamily="34" charset="0"/>
              <a:buChar char="•"/>
            </a:pPr>
            <a:r>
              <a:rPr lang="fr-CA" sz="1100" dirty="0" smtClean="0">
                <a:solidFill>
                  <a:schemeClr val="bg1"/>
                </a:solidFill>
                <a:latin typeface="HelveticaNeueLT Pro 55 Roman" panose="020B0604020202020204"/>
              </a:rPr>
              <a:t>La baisse de ratio </a:t>
            </a:r>
            <a:br>
              <a:rPr lang="fr-CA" sz="1100" dirty="0" smtClean="0">
                <a:solidFill>
                  <a:schemeClr val="bg1"/>
                </a:solidFill>
                <a:latin typeface="HelveticaNeueLT Pro 55 Roman" panose="020B0604020202020204"/>
              </a:rPr>
            </a:br>
            <a:r>
              <a:rPr lang="fr-CA" sz="1100" i="1" dirty="0" smtClean="0">
                <a:solidFill>
                  <a:schemeClr val="bg1"/>
                </a:solidFill>
                <a:latin typeface="HelveticaNeueLT Pro 55 Roman" panose="020B0604020202020204"/>
              </a:rPr>
              <a:t>Moins d’élèves par classe : </a:t>
            </a:r>
            <a:r>
              <a:rPr lang="fr-CA" sz="1100" i="1" dirty="0" smtClean="0">
                <a:solidFill>
                  <a:schemeClr val="bg1"/>
                </a:solidFill>
                <a:latin typeface="HelveticaNeueLT Pro 55 Roman" panose="020B0604020202020204"/>
              </a:rPr>
              <a:t>suite à la </a:t>
            </a:r>
            <a:r>
              <a:rPr lang="fr-CA" sz="1100" i="1" dirty="0" smtClean="0">
                <a:solidFill>
                  <a:schemeClr val="bg1"/>
                </a:solidFill>
                <a:latin typeface="HelveticaNeueLT Pro 55 Roman" panose="020B0604020202020204"/>
              </a:rPr>
              <a:t>négociation de </a:t>
            </a:r>
            <a:r>
              <a:rPr lang="fr-CA" sz="1100" i="1" dirty="0" smtClean="0">
                <a:solidFill>
                  <a:schemeClr val="bg1"/>
                </a:solidFill>
                <a:latin typeface="HelveticaNeueLT Pro 55 Roman" panose="020B0604020202020204"/>
              </a:rPr>
              <a:t>2000 </a:t>
            </a:r>
            <a:r>
              <a:rPr lang="fr-CA" sz="1100" dirty="0" smtClean="0">
                <a:solidFill>
                  <a:schemeClr val="bg1"/>
                </a:solidFill>
                <a:latin typeface="HelveticaNeueLT Pro 55 Roman" panose="020B0604020202020204"/>
              </a:rPr>
              <a:t>;</a:t>
            </a:r>
            <a:endParaRPr lang="fr-CA" sz="1100" dirty="0" smtClean="0">
              <a:solidFill>
                <a:schemeClr val="bg1"/>
              </a:solidFill>
              <a:latin typeface="HelveticaNeueLT Pro 55 Roman" panose="020B0604020202020204"/>
            </a:endParaRPr>
          </a:p>
          <a:p>
            <a:pPr marL="171450" lvl="0" indent="-171450">
              <a:buFont typeface="Arial" panose="020B0604020202020204" pitchFamily="34" charset="0"/>
              <a:buChar char="•"/>
            </a:pPr>
            <a:r>
              <a:rPr lang="fr-CA" sz="1100" dirty="0" smtClean="0">
                <a:solidFill>
                  <a:schemeClr val="bg1"/>
                </a:solidFill>
                <a:latin typeface="HelveticaNeueLT Pro 55 Roman" panose="020B0604020202020204"/>
              </a:rPr>
              <a:t>La liste de priorité actuelle </a:t>
            </a:r>
            <a:br>
              <a:rPr lang="fr-CA" sz="1100" dirty="0" smtClean="0">
                <a:solidFill>
                  <a:schemeClr val="bg1"/>
                </a:solidFill>
                <a:latin typeface="HelveticaNeueLT Pro 55 Roman" panose="020B0604020202020204"/>
              </a:rPr>
            </a:br>
            <a:r>
              <a:rPr lang="fr-CA" sz="1100" i="1" dirty="0" smtClean="0">
                <a:solidFill>
                  <a:schemeClr val="bg1"/>
                </a:solidFill>
                <a:latin typeface="HelveticaNeueLT Pro 55 Roman" panose="020B0604020202020204"/>
              </a:rPr>
              <a:t>Fusion des commissions scolaires, négociation locale </a:t>
            </a:r>
            <a:r>
              <a:rPr lang="fr-CA" sz="1100" i="1" dirty="0" smtClean="0">
                <a:solidFill>
                  <a:schemeClr val="bg1"/>
                </a:solidFill>
                <a:latin typeface="HelveticaNeueLT Pro 55 Roman" panose="020B0604020202020204"/>
              </a:rPr>
              <a:t>1998 </a:t>
            </a:r>
            <a:r>
              <a:rPr lang="fr-CA" sz="1100" dirty="0" smtClean="0">
                <a:solidFill>
                  <a:schemeClr val="bg1"/>
                </a:solidFill>
                <a:latin typeface="HelveticaNeueLT Pro 55 Roman" panose="020B0604020202020204"/>
              </a:rPr>
              <a:t>;</a:t>
            </a:r>
            <a:endParaRPr lang="fr-CA" sz="1100" dirty="0" smtClean="0">
              <a:solidFill>
                <a:schemeClr val="bg1"/>
              </a:solidFill>
              <a:latin typeface="HelveticaNeueLT Pro 55 Roman" panose="020B0604020202020204"/>
            </a:endParaRPr>
          </a:p>
          <a:p>
            <a:pPr marL="171450" lvl="0" indent="-171450">
              <a:buFont typeface="Arial" panose="020B0604020202020204" pitchFamily="34" charset="0"/>
              <a:buChar char="•"/>
            </a:pPr>
            <a:r>
              <a:rPr lang="fr-CA" sz="1100" dirty="0" smtClean="0">
                <a:solidFill>
                  <a:schemeClr val="bg1"/>
                </a:solidFill>
                <a:latin typeface="HelveticaNeueLT Pro 55 Roman" panose="020B0604020202020204"/>
              </a:rPr>
              <a:t>Plusieurs autres à venir aussi : </a:t>
            </a:r>
            <a:r>
              <a:rPr lang="fr-CA" sz="1100" i="1" dirty="0" smtClean="0">
                <a:solidFill>
                  <a:schemeClr val="bg1"/>
                </a:solidFill>
                <a:latin typeface="HelveticaNeueLT Pro 55 Roman" panose="020B0604020202020204"/>
              </a:rPr>
              <a:t>Soyez des </a:t>
            </a:r>
            <a:r>
              <a:rPr lang="fr-CA" sz="1100" i="1" dirty="0" smtClean="0">
                <a:solidFill>
                  <a:schemeClr val="bg1"/>
                </a:solidFill>
                <a:latin typeface="HelveticaNeueLT Pro 55 Roman" panose="020B0604020202020204"/>
              </a:rPr>
              <a:t>nôtres!</a:t>
            </a:r>
            <a:endParaRPr lang="fr-CA" sz="1100" i="1" dirty="0" smtClean="0">
              <a:solidFill>
                <a:schemeClr val="bg1"/>
              </a:solidFill>
              <a:latin typeface="HelveticaNeueLT Pro 55 Roman" panose="020B0604020202020204"/>
            </a:endParaRPr>
          </a:p>
          <a:p>
            <a:endParaRPr lang="fr-CA" sz="1100" dirty="0" smtClean="0">
              <a:solidFill>
                <a:schemeClr val="bg1"/>
              </a:solidFill>
              <a:latin typeface="HelveticaNeueLT Pro 55 Roman"/>
            </a:endParaRPr>
          </a:p>
        </p:txBody>
      </p:sp>
    </p:spTree>
    <p:extLst>
      <p:ext uri="{BB962C8B-B14F-4D97-AF65-F5344CB8AC3E}">
        <p14:creationId xmlns=""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45477" y="715108"/>
            <a:ext cx="2426678" cy="646331"/>
          </a:xfrm>
          <a:prstGeom prst="rect">
            <a:avLst/>
          </a:prstGeom>
          <a:noFill/>
        </p:spPr>
        <p:txBody>
          <a:bodyPr wrap="square" rtlCol="0">
            <a:spAutoFit/>
          </a:bodyPr>
          <a:lstStyle/>
          <a:p>
            <a:pPr algn="ctr"/>
            <a:r>
              <a:rPr lang="fr-CA" sz="900" b="1" dirty="0" smtClean="0">
                <a:effectLst>
                  <a:outerShdw blurRad="38100" dist="38100" dir="2700000" algn="tl">
                    <a:srgbClr val="000000">
                      <a:alpha val="43137"/>
                    </a:srgbClr>
                  </a:outerShdw>
                </a:effectLst>
                <a:latin typeface="HelveticaNeueLT Pro 55 Roman"/>
              </a:rPr>
              <a:t>Le SEL et ses alliés : la force du nombre!</a:t>
            </a:r>
            <a:endParaRPr lang="fr-CA" sz="900" dirty="0" smtClean="0">
              <a:latin typeface="HelveticaNeueLT Pro 55 Roman"/>
            </a:endParaRPr>
          </a:p>
          <a:p>
            <a:pPr algn="ctr"/>
            <a:r>
              <a:rPr lang="fr-CA" sz="900" dirty="0" smtClean="0">
                <a:latin typeface="HelveticaNeueLT Pro 55 Roman"/>
              </a:rPr>
              <a:t>Le SEL est un syndicat affilié à la CSQ et fait partie de la FSE :</a:t>
            </a:r>
          </a:p>
          <a:p>
            <a:endParaRPr lang="fr-CA" sz="900" dirty="0" smtClean="0">
              <a:latin typeface="HelveticaNeueLT Pro 55 Roman"/>
            </a:endParaRPr>
          </a:p>
        </p:txBody>
      </p:sp>
      <p:sp>
        <p:nvSpPr>
          <p:cNvPr id="3" name="ZoneTexte 2"/>
          <p:cNvSpPr txBox="1"/>
          <p:nvPr/>
        </p:nvSpPr>
        <p:spPr>
          <a:xfrm>
            <a:off x="3817856" y="715108"/>
            <a:ext cx="2507530" cy="4139595"/>
          </a:xfrm>
          <a:prstGeom prst="rect">
            <a:avLst/>
          </a:prstGeom>
          <a:noFill/>
        </p:spPr>
        <p:txBody>
          <a:bodyPr wrap="square" rtlCol="0">
            <a:spAutoFit/>
          </a:bodyPr>
          <a:lstStyle/>
          <a:p>
            <a:pPr algn="ctr"/>
            <a:r>
              <a:rPr lang="fr-CA" sz="900" b="1" dirty="0" smtClean="0">
                <a:effectLst>
                  <a:outerShdw blurRad="38100" dist="38100" dir="2700000" algn="tl">
                    <a:srgbClr val="000000">
                      <a:alpha val="43137"/>
                    </a:srgbClr>
                  </a:outerShdw>
                </a:effectLst>
                <a:latin typeface="HelveticaNeueLT Pro 55 Roman"/>
              </a:rPr>
              <a:t>Comités paritaires</a:t>
            </a:r>
          </a:p>
          <a:p>
            <a:endParaRPr lang="fr-CA" sz="900" dirty="0" smtClean="0">
              <a:latin typeface="HelveticaNeueLT Pro 55 Roman"/>
            </a:endParaRPr>
          </a:p>
          <a:p>
            <a:pPr algn="ctr"/>
            <a:r>
              <a:rPr lang="fr-CA" sz="900" dirty="0" smtClean="0">
                <a:latin typeface="HelveticaNeueLT Pro 55 Roman"/>
              </a:rPr>
              <a:t>Certains comités sont formés d’enseignantes et </a:t>
            </a:r>
            <a:r>
              <a:rPr lang="fr-CA" sz="900" dirty="0" smtClean="0">
                <a:latin typeface="HelveticaNeueLT Pro 55 Roman"/>
              </a:rPr>
              <a:t>d’enseignants </a:t>
            </a:r>
            <a:r>
              <a:rPr lang="fr-CA" sz="900" dirty="0" smtClean="0">
                <a:latin typeface="HelveticaNeueLT Pro 55 Roman"/>
              </a:rPr>
              <a:t>membres du syndicat et de représentants de la Commission scolaire. On retrouve ces comités : </a:t>
            </a:r>
            <a:br>
              <a:rPr lang="fr-CA" sz="900" dirty="0" smtClean="0">
                <a:latin typeface="HelveticaNeueLT Pro 55 Roman"/>
              </a:rPr>
            </a:br>
            <a:endParaRPr lang="fr-CA" sz="900" dirty="0" smtClean="0">
              <a:latin typeface="HelveticaNeueLT Pro 55 Roman"/>
            </a:endParaRPr>
          </a:p>
          <a:p>
            <a:pPr marL="171450" indent="-171450">
              <a:buFont typeface="Arial" panose="020B0604020202020204" pitchFamily="34" charset="0"/>
              <a:buChar char="•"/>
            </a:pPr>
            <a:r>
              <a:rPr lang="fr-CA" sz="900" b="1" dirty="0" smtClean="0">
                <a:latin typeface="HelveticaNeueLT Pro 55 Roman"/>
              </a:rPr>
              <a:t>Comités </a:t>
            </a:r>
            <a:r>
              <a:rPr lang="fr-CA" sz="900" b="1" dirty="0">
                <a:latin typeface="HelveticaNeueLT Pro 55 Roman"/>
              </a:rPr>
              <a:t>des relations de travail (CRT</a:t>
            </a:r>
            <a:r>
              <a:rPr lang="fr-CA" sz="900" b="1" dirty="0" smtClean="0">
                <a:latin typeface="HelveticaNeueLT Pro 55 Roman"/>
              </a:rPr>
              <a:t>) :</a:t>
            </a:r>
            <a:r>
              <a:rPr lang="fr-CA" sz="900" dirty="0" smtClean="0">
                <a:latin typeface="HelveticaNeueLT Pro 55 Roman"/>
              </a:rPr>
              <a:t> </a:t>
            </a:r>
            <a:r>
              <a:rPr lang="fr-CA" sz="900" dirty="0" smtClean="0">
                <a:latin typeface="HelveticaNeueLT Pro 55 Roman"/>
              </a:rPr>
              <a:t>traite </a:t>
            </a:r>
            <a:r>
              <a:rPr lang="fr-CA" sz="900" dirty="0">
                <a:latin typeface="HelveticaNeueLT Pro 55 Roman"/>
              </a:rPr>
              <a:t>les objets </a:t>
            </a:r>
            <a:r>
              <a:rPr lang="fr-CA" sz="900" dirty="0" smtClean="0">
                <a:latin typeface="HelveticaNeueLT Pro 55 Roman"/>
              </a:rPr>
              <a:t>pédagogiques ou </a:t>
            </a:r>
            <a:r>
              <a:rPr lang="fr-CA" sz="900" dirty="0" err="1" smtClean="0">
                <a:latin typeface="HelveticaNeueLT Pro 55 Roman"/>
              </a:rPr>
              <a:t>parapédagogiques</a:t>
            </a:r>
            <a:r>
              <a:rPr lang="fr-CA" sz="900" dirty="0" smtClean="0">
                <a:latin typeface="HelveticaNeueLT Pro 55 Roman"/>
              </a:rPr>
              <a:t> </a:t>
            </a:r>
            <a:r>
              <a:rPr lang="fr-CA" sz="900" dirty="0">
                <a:latin typeface="HelveticaNeueLT Pro 55 Roman"/>
              </a:rPr>
              <a:t>qui touchent plusieurs milieux de </a:t>
            </a:r>
            <a:r>
              <a:rPr lang="fr-CA" sz="900" dirty="0" smtClean="0">
                <a:latin typeface="HelveticaNeueLT Pro 55 Roman"/>
              </a:rPr>
              <a:t>tous les secteurs (jeunes, FP, EDA)</a:t>
            </a:r>
            <a:br>
              <a:rPr lang="fr-CA" sz="900" dirty="0" smtClean="0">
                <a:latin typeface="HelveticaNeueLT Pro 55 Roman"/>
              </a:rPr>
            </a:br>
            <a:endParaRPr lang="fr-CA" sz="900" dirty="0">
              <a:latin typeface="HelveticaNeueLT Pro 55 Roman"/>
            </a:endParaRPr>
          </a:p>
          <a:p>
            <a:pPr marL="171450" indent="-171450">
              <a:buFont typeface="Arial" panose="020B0604020202020204" pitchFamily="34" charset="0"/>
              <a:buChar char="•"/>
            </a:pPr>
            <a:r>
              <a:rPr lang="fr-CA" sz="900" b="1" dirty="0" smtClean="0">
                <a:latin typeface="HelveticaNeueLT Pro 55 Roman"/>
              </a:rPr>
              <a:t>Comité </a:t>
            </a:r>
            <a:r>
              <a:rPr lang="fr-CA" sz="900" b="1" dirty="0">
                <a:latin typeface="HelveticaNeueLT Pro 55 Roman"/>
              </a:rPr>
              <a:t>de </a:t>
            </a:r>
            <a:r>
              <a:rPr lang="fr-CA" sz="900" b="1" dirty="0" smtClean="0">
                <a:latin typeface="HelveticaNeueLT Pro 55 Roman"/>
              </a:rPr>
              <a:t>perfectionnement : </a:t>
            </a:r>
            <a:r>
              <a:rPr lang="fr-CA" sz="900" dirty="0" smtClean="0">
                <a:latin typeface="HelveticaNeueLT Pro 55 Roman"/>
              </a:rPr>
              <a:t/>
            </a:r>
            <a:br>
              <a:rPr lang="fr-CA" sz="900" dirty="0" smtClean="0">
                <a:latin typeface="HelveticaNeueLT Pro 55 Roman"/>
              </a:rPr>
            </a:br>
            <a:r>
              <a:rPr lang="fr-CA" sz="900" dirty="0" smtClean="0">
                <a:latin typeface="HelveticaNeueLT Pro 55 Roman"/>
              </a:rPr>
              <a:t>traite </a:t>
            </a:r>
            <a:r>
              <a:rPr lang="fr-CA" sz="900" dirty="0">
                <a:latin typeface="HelveticaNeueLT Pro 55 Roman"/>
              </a:rPr>
              <a:t>le dossier du perfectionnement centralisé, notamment le dossier des colloques et </a:t>
            </a:r>
            <a:r>
              <a:rPr lang="fr-CA" sz="900" dirty="0" smtClean="0">
                <a:latin typeface="HelveticaNeueLT Pro 55 Roman"/>
              </a:rPr>
              <a:t>congrès;</a:t>
            </a:r>
            <a:br>
              <a:rPr lang="fr-CA" sz="900" dirty="0" smtClean="0">
                <a:latin typeface="HelveticaNeueLT Pro 55 Roman"/>
              </a:rPr>
            </a:br>
            <a:endParaRPr lang="fr-CA" sz="900" dirty="0">
              <a:latin typeface="HelveticaNeueLT Pro 55 Roman"/>
            </a:endParaRPr>
          </a:p>
          <a:p>
            <a:pPr marL="171450" indent="-171450">
              <a:buFont typeface="Arial" panose="020B0604020202020204" pitchFamily="34" charset="0"/>
              <a:buChar char="•"/>
            </a:pPr>
            <a:r>
              <a:rPr lang="fr-CA" sz="900" b="1" dirty="0" smtClean="0">
                <a:latin typeface="HelveticaNeueLT Pro 55 Roman"/>
              </a:rPr>
              <a:t>Comité </a:t>
            </a:r>
            <a:r>
              <a:rPr lang="fr-CA" sz="900" b="1" dirty="0" smtClean="0">
                <a:latin typeface="HelveticaNeueLT Pro 55 Roman"/>
              </a:rPr>
              <a:t>EHDAA : </a:t>
            </a:r>
            <a:r>
              <a:rPr lang="fr-CA" sz="900" dirty="0" smtClean="0">
                <a:latin typeface="HelveticaNeueLT Pro 55 Roman"/>
              </a:rPr>
              <a:t/>
            </a:r>
            <a:br>
              <a:rPr lang="fr-CA" sz="900" dirty="0" smtClean="0">
                <a:latin typeface="HelveticaNeueLT Pro 55 Roman"/>
              </a:rPr>
            </a:br>
            <a:r>
              <a:rPr lang="fr-CA" sz="900" dirty="0" smtClean="0">
                <a:latin typeface="HelveticaNeueLT Pro 55 Roman"/>
              </a:rPr>
              <a:t>traite </a:t>
            </a:r>
            <a:r>
              <a:rPr lang="fr-CA" sz="900" dirty="0">
                <a:latin typeface="HelveticaNeueLT Pro 55 Roman"/>
              </a:rPr>
              <a:t>de l’organisation des services au niveau de la </a:t>
            </a:r>
            <a:r>
              <a:rPr lang="fr-CA" sz="900" dirty="0" smtClean="0">
                <a:latin typeface="HelveticaNeueLT Pro 55 Roman"/>
              </a:rPr>
              <a:t>Commission </a:t>
            </a:r>
            <a:r>
              <a:rPr lang="fr-CA" sz="900" dirty="0">
                <a:latin typeface="HelveticaNeueLT Pro 55 Roman"/>
              </a:rPr>
              <a:t>scolaire et de budgets qui seront distribués ensuite dans les </a:t>
            </a:r>
            <a:r>
              <a:rPr lang="fr-CA" sz="900" dirty="0" smtClean="0">
                <a:latin typeface="HelveticaNeueLT Pro 55 Roman"/>
              </a:rPr>
              <a:t>écoles;</a:t>
            </a:r>
            <a:br>
              <a:rPr lang="fr-CA" sz="900" dirty="0" smtClean="0">
                <a:latin typeface="HelveticaNeueLT Pro 55 Roman"/>
              </a:rPr>
            </a:br>
            <a:endParaRPr lang="fr-CA" sz="900" dirty="0">
              <a:latin typeface="HelveticaNeueLT Pro 55 Roman"/>
            </a:endParaRPr>
          </a:p>
          <a:p>
            <a:pPr marL="171450" indent="-171450">
              <a:buFont typeface="Arial" panose="020B0604020202020204" pitchFamily="34" charset="0"/>
              <a:buChar char="•"/>
            </a:pPr>
            <a:r>
              <a:rPr lang="fr-CA" sz="900" b="1" dirty="0" smtClean="0">
                <a:latin typeface="HelveticaNeueLT Pro 55 Roman"/>
              </a:rPr>
              <a:t>Comité </a:t>
            </a:r>
            <a:r>
              <a:rPr lang="fr-CA" sz="900" b="1" dirty="0">
                <a:latin typeface="HelveticaNeueLT Pro 55 Roman"/>
              </a:rPr>
              <a:t>des </a:t>
            </a:r>
            <a:r>
              <a:rPr lang="fr-CA" sz="900" b="1" dirty="0" smtClean="0">
                <a:latin typeface="HelveticaNeueLT Pro 55 Roman"/>
              </a:rPr>
              <a:t>stages : </a:t>
            </a:r>
            <a:r>
              <a:rPr lang="fr-CA" sz="900" dirty="0" smtClean="0">
                <a:latin typeface="HelveticaNeueLT Pro 55 Roman"/>
              </a:rPr>
              <a:t/>
            </a:r>
            <a:br>
              <a:rPr lang="fr-CA" sz="900" dirty="0" smtClean="0">
                <a:latin typeface="HelveticaNeueLT Pro 55 Roman"/>
              </a:rPr>
            </a:br>
            <a:r>
              <a:rPr lang="fr-CA" sz="900" dirty="0" smtClean="0">
                <a:latin typeface="HelveticaNeueLT Pro 55 Roman"/>
              </a:rPr>
              <a:t>traite </a:t>
            </a:r>
            <a:r>
              <a:rPr lang="fr-CA" sz="900" dirty="0">
                <a:latin typeface="HelveticaNeueLT Pro 55 Roman"/>
              </a:rPr>
              <a:t>du dossier des stages, notamment le dossier des compensations pour accueillir des </a:t>
            </a:r>
            <a:r>
              <a:rPr lang="fr-CA" sz="900" dirty="0" smtClean="0">
                <a:latin typeface="HelveticaNeueLT Pro 55 Roman"/>
              </a:rPr>
              <a:t>stagiaires.</a:t>
            </a:r>
            <a:endParaRPr lang="fr-CA" sz="900" dirty="0">
              <a:latin typeface="HelveticaNeueLT Pro 55 Roman"/>
            </a:endParaRPr>
          </a:p>
          <a:p>
            <a:pPr marL="171450" indent="-171450">
              <a:buFont typeface="Arial" panose="020B0604020202020204" pitchFamily="34" charset="0"/>
              <a:buChar char="•"/>
            </a:pPr>
            <a:endParaRPr lang="fr-CA" sz="1100" dirty="0">
              <a:latin typeface="HelveticaNeueLT Pro 55 Roman"/>
            </a:endParaRPr>
          </a:p>
        </p:txBody>
      </p:sp>
      <p:sp>
        <p:nvSpPr>
          <p:cNvPr id="4" name="ZoneTexte 3"/>
          <p:cNvSpPr txBox="1"/>
          <p:nvPr/>
        </p:nvSpPr>
        <p:spPr>
          <a:xfrm>
            <a:off x="7209691" y="715108"/>
            <a:ext cx="2450124" cy="5909310"/>
          </a:xfrm>
          <a:prstGeom prst="rect">
            <a:avLst/>
          </a:prstGeom>
          <a:noFill/>
        </p:spPr>
        <p:txBody>
          <a:bodyPr wrap="square" rtlCol="0">
            <a:spAutoFit/>
          </a:bodyPr>
          <a:lstStyle/>
          <a:p>
            <a:pPr algn="ctr"/>
            <a:r>
              <a:rPr lang="fr-CA" sz="900" b="1" dirty="0" smtClean="0">
                <a:effectLst>
                  <a:outerShdw blurRad="38100" dist="38100" dir="2700000" algn="tl">
                    <a:srgbClr val="000000">
                      <a:alpha val="43137"/>
                    </a:srgbClr>
                  </a:outerShdw>
                </a:effectLst>
                <a:latin typeface="HelveticaNeueLT Pro 55 Roman"/>
              </a:rPr>
              <a:t>Au niveau de l’école</a:t>
            </a:r>
          </a:p>
          <a:p>
            <a:pPr algn="ctr"/>
            <a:r>
              <a:rPr lang="fr-CA" sz="900" dirty="0" smtClean="0">
                <a:latin typeface="HelveticaNeueLT Pro 55 Roman"/>
              </a:rPr>
              <a:t/>
            </a:r>
            <a:br>
              <a:rPr lang="fr-CA" sz="900" dirty="0" smtClean="0">
                <a:latin typeface="HelveticaNeueLT Pro 55 Roman"/>
              </a:rPr>
            </a:br>
            <a:r>
              <a:rPr lang="fr-CA" sz="900" dirty="0" smtClean="0">
                <a:latin typeface="HelveticaNeueLT Pro 55 Roman"/>
              </a:rPr>
              <a:t>Notre participation en tant qu’enseignante ou enseignant au niveau de l’école est primordiale pour que nous ayons notre mot à dire sur les décisions qui </a:t>
            </a:r>
            <a:r>
              <a:rPr lang="fr-CA" sz="900" dirty="0" smtClean="0">
                <a:latin typeface="HelveticaNeueLT Pro 55 Roman"/>
              </a:rPr>
              <a:t>concernent </a:t>
            </a:r>
            <a:r>
              <a:rPr lang="fr-CA" sz="900" dirty="0" smtClean="0">
                <a:latin typeface="HelveticaNeueLT Pro 55 Roman"/>
              </a:rPr>
              <a:t>notre milieu de travail. On retrouve notamment ces comités: </a:t>
            </a:r>
            <a:br>
              <a:rPr lang="fr-CA" sz="900" dirty="0" smtClean="0">
                <a:latin typeface="HelveticaNeueLT Pro 55 Roman"/>
              </a:rPr>
            </a:br>
            <a:endParaRPr lang="fr-CA" sz="900" dirty="0" smtClean="0">
              <a:latin typeface="HelveticaNeueLT Pro 55 Roman"/>
            </a:endParaRPr>
          </a:p>
          <a:p>
            <a:pPr marL="171450" indent="-171450">
              <a:buFont typeface="Arial" panose="020B0604020202020204" pitchFamily="34" charset="0"/>
              <a:buChar char="•"/>
            </a:pPr>
            <a:r>
              <a:rPr lang="fr-CA" sz="900" b="1" dirty="0" smtClean="0">
                <a:latin typeface="HelveticaNeueLT Pro 55 Roman"/>
              </a:rPr>
              <a:t>Organisme </a:t>
            </a:r>
            <a:r>
              <a:rPr lang="fr-CA" sz="900" b="1" dirty="0">
                <a:latin typeface="HelveticaNeueLT Pro 55 Roman"/>
              </a:rPr>
              <a:t>de participation (OP</a:t>
            </a:r>
            <a:r>
              <a:rPr lang="fr-CA" sz="900" b="1" dirty="0" smtClean="0">
                <a:latin typeface="HelveticaNeueLT Pro 55 Roman"/>
              </a:rPr>
              <a:t>)</a:t>
            </a:r>
            <a:r>
              <a:rPr lang="fr-CA" sz="900" dirty="0" smtClean="0">
                <a:latin typeface="HelveticaNeueLT Pro 55 Roman"/>
              </a:rPr>
              <a:t>: consultation </a:t>
            </a:r>
            <a:r>
              <a:rPr lang="fr-CA" sz="900" dirty="0">
                <a:latin typeface="HelveticaNeueLT Pro 55 Roman"/>
              </a:rPr>
              <a:t>des enseignantes et enseignants concernant tout objet touchant votre tâche (pédagogique ou </a:t>
            </a:r>
            <a:r>
              <a:rPr lang="fr-CA" sz="900" dirty="0" err="1">
                <a:latin typeface="HelveticaNeueLT Pro 55 Roman"/>
              </a:rPr>
              <a:t>parapédagogique</a:t>
            </a:r>
            <a:r>
              <a:rPr lang="fr-CA" sz="900" dirty="0" smtClean="0">
                <a:latin typeface="HelveticaNeueLT Pro 55 Roman"/>
              </a:rPr>
              <a:t>). </a:t>
            </a:r>
            <a:r>
              <a:rPr lang="fr-CA" sz="900" i="1" dirty="0" smtClean="0">
                <a:latin typeface="HelveticaNeueLT Pro 55 Roman"/>
              </a:rPr>
              <a:t>Composition : enseignantes </a:t>
            </a:r>
            <a:r>
              <a:rPr lang="fr-CA" sz="900" i="1" dirty="0">
                <a:latin typeface="HelveticaNeueLT Pro 55 Roman"/>
              </a:rPr>
              <a:t>et enseignants avec </a:t>
            </a:r>
            <a:r>
              <a:rPr lang="fr-CA" sz="900" i="1" dirty="0" smtClean="0">
                <a:latin typeface="HelveticaNeueLT Pro 55 Roman"/>
              </a:rPr>
              <a:t>direction;</a:t>
            </a:r>
            <a:r>
              <a:rPr lang="fr-CA" sz="900" dirty="0" smtClean="0">
                <a:latin typeface="HelveticaNeueLT Pro 55 Roman"/>
              </a:rPr>
              <a:t/>
            </a:r>
            <a:br>
              <a:rPr lang="fr-CA" sz="900" dirty="0" smtClean="0">
                <a:latin typeface="HelveticaNeueLT Pro 55 Roman"/>
              </a:rPr>
            </a:br>
            <a:endParaRPr lang="fr-CA" sz="900" dirty="0">
              <a:latin typeface="HelveticaNeueLT Pro 55 Roman"/>
            </a:endParaRPr>
          </a:p>
          <a:p>
            <a:pPr marL="171450" indent="-171450">
              <a:buFont typeface="Arial" panose="020B0604020202020204" pitchFamily="34" charset="0"/>
              <a:buChar char="•"/>
            </a:pPr>
            <a:r>
              <a:rPr lang="fr-CA" sz="900" b="1" dirty="0" smtClean="0">
                <a:latin typeface="HelveticaNeueLT Pro 55 Roman"/>
              </a:rPr>
              <a:t>Comité EHDAA-école</a:t>
            </a:r>
            <a:r>
              <a:rPr lang="fr-CA" sz="900" dirty="0" smtClean="0">
                <a:latin typeface="HelveticaNeueLT Pro 55 Roman"/>
              </a:rPr>
              <a:t>:</a:t>
            </a:r>
            <a:br>
              <a:rPr lang="fr-CA" sz="900" dirty="0" smtClean="0">
                <a:latin typeface="HelveticaNeueLT Pro 55 Roman"/>
              </a:rPr>
            </a:br>
            <a:r>
              <a:rPr lang="fr-CA" sz="900" dirty="0" smtClean="0">
                <a:latin typeface="HelveticaNeueLT Pro 55 Roman"/>
              </a:rPr>
              <a:t>comité </a:t>
            </a:r>
            <a:r>
              <a:rPr lang="fr-CA" sz="900" dirty="0">
                <a:latin typeface="HelveticaNeueLT Pro 55 Roman"/>
              </a:rPr>
              <a:t>consensuel pour déterminer les services, l’accès aux services, les mandats donnés aux </a:t>
            </a:r>
            <a:r>
              <a:rPr lang="fr-CA" sz="900" dirty="0" smtClean="0">
                <a:latin typeface="HelveticaNeueLT Pro 55 Roman"/>
              </a:rPr>
              <a:t>services… </a:t>
            </a:r>
            <a:r>
              <a:rPr lang="fr-CA" sz="900" i="1" dirty="0" smtClean="0">
                <a:latin typeface="HelveticaNeueLT Pro 55 Roman"/>
              </a:rPr>
              <a:t>Composition</a:t>
            </a:r>
            <a:r>
              <a:rPr lang="fr-CA" sz="900" i="1" dirty="0" smtClean="0">
                <a:latin typeface="HelveticaNeueLT Pro 55 Roman"/>
              </a:rPr>
              <a:t>: enseignantes </a:t>
            </a:r>
            <a:r>
              <a:rPr lang="fr-CA" sz="900" i="1" dirty="0">
                <a:latin typeface="HelveticaNeueLT Pro 55 Roman"/>
              </a:rPr>
              <a:t>et enseignants avec </a:t>
            </a:r>
            <a:r>
              <a:rPr lang="fr-CA" sz="900" i="1" dirty="0" smtClean="0">
                <a:latin typeface="HelveticaNeueLT Pro 55 Roman"/>
              </a:rPr>
              <a:t>direction;</a:t>
            </a:r>
            <a:r>
              <a:rPr lang="fr-CA" sz="900" dirty="0" smtClean="0">
                <a:latin typeface="HelveticaNeueLT Pro 55 Roman"/>
              </a:rPr>
              <a:t/>
            </a:r>
            <a:br>
              <a:rPr lang="fr-CA" sz="900" dirty="0" smtClean="0">
                <a:latin typeface="HelveticaNeueLT Pro 55 Roman"/>
              </a:rPr>
            </a:br>
            <a:endParaRPr lang="fr-CA" sz="900" dirty="0">
              <a:latin typeface="HelveticaNeueLT Pro 55 Roman"/>
            </a:endParaRPr>
          </a:p>
          <a:p>
            <a:pPr marL="171450" indent="-171450">
              <a:buFont typeface="Arial" panose="020B0604020202020204" pitchFamily="34" charset="0"/>
              <a:buChar char="•"/>
            </a:pPr>
            <a:r>
              <a:rPr lang="fr-CA" sz="900" b="1" dirty="0" smtClean="0">
                <a:latin typeface="HelveticaNeueLT Pro 55 Roman"/>
              </a:rPr>
              <a:t>Comité </a:t>
            </a:r>
            <a:r>
              <a:rPr lang="fr-CA" sz="900" b="1" dirty="0">
                <a:latin typeface="HelveticaNeueLT Pro 55 Roman"/>
              </a:rPr>
              <a:t>de </a:t>
            </a:r>
            <a:r>
              <a:rPr lang="fr-CA" sz="900" b="1" dirty="0" smtClean="0">
                <a:latin typeface="HelveticaNeueLT Pro 55 Roman"/>
              </a:rPr>
              <a:t>perfectionnement:</a:t>
            </a:r>
            <a:r>
              <a:rPr lang="fr-CA" sz="900" dirty="0" smtClean="0">
                <a:latin typeface="HelveticaNeueLT Pro 55 Roman"/>
              </a:rPr>
              <a:t> </a:t>
            </a:r>
            <a:br>
              <a:rPr lang="fr-CA" sz="900" dirty="0" smtClean="0">
                <a:latin typeface="HelveticaNeueLT Pro 55 Roman"/>
              </a:rPr>
            </a:br>
            <a:r>
              <a:rPr lang="fr-CA" sz="900" dirty="0" smtClean="0">
                <a:latin typeface="HelveticaNeueLT Pro 55 Roman"/>
              </a:rPr>
              <a:t>gestion </a:t>
            </a:r>
            <a:r>
              <a:rPr lang="fr-CA" sz="900" dirty="0">
                <a:latin typeface="HelveticaNeueLT Pro 55 Roman"/>
              </a:rPr>
              <a:t>de votre budget de perfectionnement </a:t>
            </a:r>
            <a:r>
              <a:rPr lang="fr-CA" sz="900" dirty="0" smtClean="0">
                <a:latin typeface="HelveticaNeueLT Pro 55 Roman"/>
              </a:rPr>
              <a:t>décentralisé. </a:t>
            </a:r>
            <a:r>
              <a:rPr lang="fr-CA" sz="900" i="1" dirty="0" smtClean="0">
                <a:latin typeface="HelveticaNeueLT Pro 55 Roman"/>
              </a:rPr>
              <a:t>Composition: enseignantes </a:t>
            </a:r>
            <a:r>
              <a:rPr lang="fr-CA" sz="900" i="1" dirty="0">
                <a:latin typeface="HelveticaNeueLT Pro 55 Roman"/>
              </a:rPr>
              <a:t>et enseignants avec </a:t>
            </a:r>
            <a:r>
              <a:rPr lang="fr-CA" sz="900" i="1" dirty="0" smtClean="0">
                <a:latin typeface="HelveticaNeueLT Pro 55 Roman"/>
              </a:rPr>
              <a:t>direction;</a:t>
            </a:r>
            <a:r>
              <a:rPr lang="fr-CA" sz="900" dirty="0" smtClean="0">
                <a:latin typeface="HelveticaNeueLT Pro 55 Roman"/>
              </a:rPr>
              <a:t/>
            </a:r>
            <a:br>
              <a:rPr lang="fr-CA" sz="900" dirty="0" smtClean="0">
                <a:latin typeface="HelveticaNeueLT Pro 55 Roman"/>
              </a:rPr>
            </a:br>
            <a:endParaRPr lang="fr-CA" sz="900" dirty="0">
              <a:latin typeface="HelveticaNeueLT Pro 55 Roman"/>
            </a:endParaRPr>
          </a:p>
          <a:p>
            <a:pPr marL="171450" indent="-171450">
              <a:buFont typeface="Arial" panose="020B0604020202020204" pitchFamily="34" charset="0"/>
              <a:buChar char="•"/>
            </a:pPr>
            <a:r>
              <a:rPr lang="fr-CA" sz="900" b="1" dirty="0" smtClean="0">
                <a:latin typeface="HelveticaNeueLT Pro 55 Roman"/>
              </a:rPr>
              <a:t>Conseil d’établissement (CÉ)</a:t>
            </a:r>
            <a:r>
              <a:rPr lang="fr-CA" sz="900" dirty="0" smtClean="0">
                <a:latin typeface="HelveticaNeueLT Pro 55 Roman"/>
              </a:rPr>
              <a:t>: </a:t>
            </a:r>
            <a:br>
              <a:rPr lang="fr-CA" sz="900" dirty="0" smtClean="0">
                <a:latin typeface="HelveticaNeueLT Pro 55 Roman"/>
              </a:rPr>
            </a:br>
            <a:r>
              <a:rPr lang="fr-CA" sz="900" dirty="0" smtClean="0">
                <a:latin typeface="HelveticaNeueLT Pro 55 Roman"/>
              </a:rPr>
              <a:t>comité </a:t>
            </a:r>
            <a:r>
              <a:rPr lang="fr-CA" sz="900" dirty="0">
                <a:latin typeface="HelveticaNeueLT Pro 55 Roman"/>
              </a:rPr>
              <a:t>décisionnel qui approuve ou adopte un nombre important d’éléments touchant directement la vie de </a:t>
            </a:r>
            <a:r>
              <a:rPr lang="fr-CA" sz="900" dirty="0" smtClean="0">
                <a:latin typeface="HelveticaNeueLT Pro 55 Roman"/>
              </a:rPr>
              <a:t>l’école. </a:t>
            </a:r>
            <a:r>
              <a:rPr lang="fr-CA" sz="900" i="1" dirty="0" smtClean="0">
                <a:latin typeface="HelveticaNeueLT Pro 55 Roman"/>
              </a:rPr>
              <a:t>Composition:  enseignantes et enseignants, personnel de l’école, parents, personnel du service de garde (s’il y a lieu), élèves (secondaire) et membres de la communauté (sans droit de vote);</a:t>
            </a:r>
            <a:r>
              <a:rPr lang="fr-CA" sz="900" dirty="0" smtClean="0">
                <a:latin typeface="HelveticaNeueLT Pro 55 Roman"/>
              </a:rPr>
              <a:t/>
            </a:r>
            <a:br>
              <a:rPr lang="fr-CA" sz="900" dirty="0" smtClean="0">
                <a:latin typeface="HelveticaNeueLT Pro 55 Roman"/>
              </a:rPr>
            </a:br>
            <a:endParaRPr lang="fr-CA" sz="900" dirty="0">
              <a:latin typeface="HelveticaNeueLT Pro 55 Roman"/>
            </a:endParaRPr>
          </a:p>
          <a:p>
            <a:pPr marL="171450" indent="-171450">
              <a:buFont typeface="Arial" panose="020B0604020202020204" pitchFamily="34" charset="0"/>
              <a:buChar char="•"/>
            </a:pPr>
            <a:r>
              <a:rPr lang="fr-CA" sz="900" dirty="0" smtClean="0">
                <a:latin typeface="HelveticaNeueLT Pro 55 Roman"/>
              </a:rPr>
              <a:t>Plusieurs </a:t>
            </a:r>
            <a:r>
              <a:rPr lang="fr-CA" sz="900" dirty="0">
                <a:latin typeface="HelveticaNeueLT Pro 55 Roman"/>
              </a:rPr>
              <a:t>autres comités </a:t>
            </a:r>
            <a:r>
              <a:rPr lang="fr-CA" sz="900" dirty="0" smtClean="0">
                <a:latin typeface="HelveticaNeueLT Pro 55 Roman"/>
              </a:rPr>
              <a:t>sont possibles.</a:t>
            </a:r>
            <a:endParaRPr lang="fr-CA" sz="900" dirty="0">
              <a:latin typeface="HelveticaNeueLT Pro 55 Roman"/>
            </a:endParaRPr>
          </a:p>
        </p:txBody>
      </p:sp>
      <p:sp>
        <p:nvSpPr>
          <p:cNvPr id="5" name="ZoneTexte 4"/>
          <p:cNvSpPr txBox="1"/>
          <p:nvPr/>
        </p:nvSpPr>
        <p:spPr>
          <a:xfrm>
            <a:off x="4759569" y="2051538"/>
            <a:ext cx="184731" cy="369332"/>
          </a:xfrm>
          <a:prstGeom prst="rect">
            <a:avLst/>
          </a:prstGeom>
          <a:noFill/>
        </p:spPr>
        <p:txBody>
          <a:bodyPr wrap="none" rtlCol="0">
            <a:spAutoFit/>
          </a:bodyPr>
          <a:lstStyle/>
          <a:p>
            <a:endParaRPr lang="fr-CA" dirty="0"/>
          </a:p>
        </p:txBody>
      </p:sp>
      <p:sp>
        <p:nvSpPr>
          <p:cNvPr id="8" name="ZoneTexte 7"/>
          <p:cNvSpPr txBox="1"/>
          <p:nvPr/>
        </p:nvSpPr>
        <p:spPr>
          <a:xfrm>
            <a:off x="445477" y="4454770"/>
            <a:ext cx="2426678" cy="2446824"/>
          </a:xfrm>
          <a:prstGeom prst="rect">
            <a:avLst/>
          </a:prstGeom>
          <a:noFill/>
        </p:spPr>
        <p:txBody>
          <a:bodyPr wrap="square" rtlCol="0">
            <a:spAutoFit/>
          </a:bodyPr>
          <a:lstStyle/>
          <a:p>
            <a:pPr algn="ctr"/>
            <a:r>
              <a:rPr lang="fr-CA" sz="900" b="1" dirty="0" smtClean="0">
                <a:effectLst>
                  <a:outerShdw blurRad="38100" dist="38100" dir="2700000" algn="tl">
                    <a:srgbClr val="000000">
                      <a:alpha val="43137"/>
                    </a:srgbClr>
                  </a:outerShdw>
                </a:effectLst>
                <a:latin typeface="HelveticaNeueLT Pro 55 Roman"/>
              </a:rPr>
              <a:t>Le SEL, c’est davantage que les personnes élues…</a:t>
            </a:r>
          </a:p>
          <a:p>
            <a:pPr algn="ctr"/>
            <a:r>
              <a:rPr lang="fr-CA" sz="900" dirty="0" smtClean="0">
                <a:latin typeface="HelveticaNeueLT Pro 55 Roman"/>
              </a:rPr>
              <a:t/>
            </a:r>
            <a:br>
              <a:rPr lang="fr-CA" sz="900" dirty="0" smtClean="0">
                <a:latin typeface="HelveticaNeueLT Pro 55 Roman"/>
              </a:rPr>
            </a:br>
            <a:r>
              <a:rPr lang="fr-CA" sz="900" dirty="0" smtClean="0">
                <a:latin typeface="HelveticaNeueLT Pro 55 Roman"/>
              </a:rPr>
              <a:t>Ce sont de nombreux </a:t>
            </a:r>
            <a:r>
              <a:rPr lang="fr-CA" sz="900" b="1" dirty="0" smtClean="0">
                <a:latin typeface="HelveticaNeueLT Pro 55 Roman"/>
              </a:rPr>
              <a:t>comités</a:t>
            </a:r>
            <a:r>
              <a:rPr lang="fr-CA" sz="900" dirty="0" smtClean="0">
                <a:latin typeface="HelveticaNeueLT Pro 55 Roman"/>
              </a:rPr>
              <a:t> </a:t>
            </a:r>
            <a:r>
              <a:rPr lang="fr-CA" sz="900" b="1" dirty="0" smtClean="0">
                <a:latin typeface="HelveticaNeueLT Pro 55 Roman"/>
              </a:rPr>
              <a:t>importants</a:t>
            </a:r>
            <a:r>
              <a:rPr lang="fr-CA" sz="900" dirty="0" smtClean="0">
                <a:latin typeface="HelveticaNeueLT Pro 55 Roman"/>
              </a:rPr>
              <a:t> formés d’enseignantes et enseignants :</a:t>
            </a:r>
          </a:p>
          <a:p>
            <a:pPr marL="171450" lvl="0" indent="-171450">
              <a:buFont typeface="Arial" panose="020B0604020202020204" pitchFamily="34" charset="0"/>
              <a:buChar char="•"/>
            </a:pPr>
            <a:r>
              <a:rPr lang="fr-CA" sz="900" dirty="0">
                <a:latin typeface="HelveticaNeueLT Pro 55 Roman"/>
              </a:rPr>
              <a:t>Conseil d’administration;</a:t>
            </a:r>
          </a:p>
          <a:p>
            <a:pPr marL="171450" lvl="0" indent="-171450">
              <a:buFont typeface="Arial" panose="020B0604020202020204" pitchFamily="34" charset="0"/>
              <a:buChar char="•"/>
            </a:pPr>
            <a:r>
              <a:rPr lang="fr-CA" sz="900" dirty="0">
                <a:latin typeface="HelveticaNeueLT Pro 55 Roman"/>
              </a:rPr>
              <a:t>Comité des finances</a:t>
            </a:r>
          </a:p>
          <a:p>
            <a:pPr marL="171450" lvl="0" indent="-171450">
              <a:buFont typeface="Arial" panose="020B0604020202020204" pitchFamily="34" charset="0"/>
              <a:buChar char="•"/>
            </a:pPr>
            <a:r>
              <a:rPr lang="fr-CA" sz="900" dirty="0">
                <a:latin typeface="HelveticaNeueLT Pro 55 Roman"/>
              </a:rPr>
              <a:t>Comité de la condition des femmes;</a:t>
            </a:r>
          </a:p>
          <a:p>
            <a:pPr marL="171450" lvl="0" indent="-171450">
              <a:buFont typeface="Arial" panose="020B0604020202020204" pitchFamily="34" charset="0"/>
              <a:buChar char="•"/>
            </a:pPr>
            <a:r>
              <a:rPr lang="fr-CA" sz="900" dirty="0">
                <a:latin typeface="HelveticaNeueLT Pro 55 Roman"/>
              </a:rPr>
              <a:t>Comités des jeunes;</a:t>
            </a:r>
          </a:p>
          <a:p>
            <a:pPr marL="171450" lvl="0" indent="-171450">
              <a:buFont typeface="Arial" panose="020B0604020202020204" pitchFamily="34" charset="0"/>
              <a:buChar char="•"/>
            </a:pPr>
            <a:r>
              <a:rPr lang="fr-CA" sz="900" dirty="0">
                <a:latin typeface="HelveticaNeueLT Pro 55 Roman"/>
              </a:rPr>
              <a:t>Comité EVB (établissement vert-Brundtland);</a:t>
            </a:r>
          </a:p>
          <a:p>
            <a:pPr marL="171450" lvl="0" indent="-171450">
              <a:buFont typeface="Arial" panose="020B0604020202020204" pitchFamily="34" charset="0"/>
              <a:buChar char="•"/>
            </a:pPr>
            <a:r>
              <a:rPr lang="fr-CA" sz="900" dirty="0">
                <a:latin typeface="HelveticaNeueLT Pro 55 Roman"/>
              </a:rPr>
              <a:t>Comité d’élection;</a:t>
            </a:r>
          </a:p>
          <a:p>
            <a:pPr marL="171450" lvl="0" indent="-171450">
              <a:buFont typeface="Arial" panose="020B0604020202020204" pitchFamily="34" charset="0"/>
              <a:buChar char="•"/>
            </a:pPr>
            <a:r>
              <a:rPr lang="fr-CA" sz="900" dirty="0">
                <a:latin typeface="HelveticaNeueLT Pro 55 Roman"/>
              </a:rPr>
              <a:t>Comité </a:t>
            </a:r>
            <a:r>
              <a:rPr lang="fr-CA" sz="900" dirty="0" err="1">
                <a:latin typeface="HelveticaNeueLT Pro 55 Roman"/>
              </a:rPr>
              <a:t>aviseur</a:t>
            </a:r>
            <a:r>
              <a:rPr lang="fr-CA" sz="900" dirty="0">
                <a:latin typeface="HelveticaNeueLT Pro 55 Roman"/>
              </a:rPr>
              <a:t> des stages;</a:t>
            </a:r>
          </a:p>
          <a:p>
            <a:pPr marL="171450" lvl="0" indent="-171450">
              <a:buFont typeface="Arial" panose="020B0604020202020204" pitchFamily="34" charset="0"/>
              <a:buChar char="•"/>
            </a:pPr>
            <a:r>
              <a:rPr lang="fr-CA" sz="900" dirty="0">
                <a:latin typeface="HelveticaNeueLT Pro 55 Roman"/>
              </a:rPr>
              <a:t>Comité EHDAA LIP </a:t>
            </a:r>
            <a:r>
              <a:rPr lang="fr-CA" sz="900" dirty="0" smtClean="0">
                <a:latin typeface="HelveticaNeueLT Pro 55 Roman"/>
              </a:rPr>
              <a:t/>
            </a:r>
            <a:br>
              <a:rPr lang="fr-CA" sz="900" dirty="0" smtClean="0">
                <a:latin typeface="HelveticaNeueLT Pro 55 Roman"/>
              </a:rPr>
            </a:br>
            <a:r>
              <a:rPr lang="fr-CA" sz="900" i="1" dirty="0" smtClean="0">
                <a:latin typeface="HelveticaNeueLT Pro 55 Roman"/>
              </a:rPr>
              <a:t>(</a:t>
            </a:r>
            <a:r>
              <a:rPr lang="fr-CA" sz="900" i="1" dirty="0">
                <a:latin typeface="HelveticaNeueLT Pro 55 Roman"/>
              </a:rPr>
              <a:t>représentation du SEL au sein du comité EHDAA impliquant des parents de la CSS</a:t>
            </a:r>
            <a:r>
              <a:rPr lang="fr-CA" sz="900" i="1" dirty="0" smtClean="0">
                <a:latin typeface="HelveticaNeueLT Pro 55 Roman"/>
              </a:rPr>
              <a:t>)</a:t>
            </a:r>
            <a:endParaRPr lang="fr-CA" sz="900" dirty="0">
              <a:latin typeface="HelveticaNeueLT Pro 55 Roman"/>
            </a:endParaRPr>
          </a:p>
        </p:txBody>
      </p:sp>
      <p:graphicFrame>
        <p:nvGraphicFramePr>
          <p:cNvPr id="7" name="Diagramme 6"/>
          <p:cNvGraphicFramePr/>
          <p:nvPr>
            <p:extLst>
              <p:ext uri="{D42A27DB-BD31-4B8C-83A1-F6EECF244321}">
                <p14:modId xmlns="" xmlns:p14="http://schemas.microsoft.com/office/powerpoint/2010/main" val="2804008064"/>
              </p:ext>
            </p:extLst>
          </p:nvPr>
        </p:nvGraphicFramePr>
        <p:xfrm>
          <a:off x="515815" y="1199065"/>
          <a:ext cx="2335733" cy="31501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3856892" y="5027244"/>
            <a:ext cx="2368062" cy="1754326"/>
          </a:xfrm>
          <a:prstGeom prst="rect">
            <a:avLst/>
          </a:prstGeom>
          <a:noFill/>
          <a:ln w="28575">
            <a:solidFill>
              <a:schemeClr val="tx1"/>
            </a:solidFill>
            <a:prstDash val="dash"/>
          </a:ln>
        </p:spPr>
        <p:txBody>
          <a:bodyPr wrap="square" rtlCol="0">
            <a:spAutoFit/>
          </a:bodyPr>
          <a:lstStyle/>
          <a:p>
            <a:pPr algn="ctr"/>
            <a:r>
              <a:rPr lang="fr-CA" sz="900" b="1" dirty="0" smtClean="0">
                <a:effectLst>
                  <a:outerShdw blurRad="38100" dist="38100" dir="2700000" algn="tl">
                    <a:srgbClr val="000000">
                      <a:alpha val="43137"/>
                    </a:srgbClr>
                  </a:outerShdw>
                </a:effectLst>
                <a:latin typeface="HelveticaNeueLT Pro 55 Roman"/>
              </a:rPr>
              <a:t>Modalités de participation</a:t>
            </a:r>
            <a:endParaRPr lang="fr-CA" sz="900" dirty="0" smtClean="0">
              <a:latin typeface="HelveticaNeueLT Pro 55 Roman"/>
            </a:endParaRPr>
          </a:p>
          <a:p>
            <a:pPr algn="ctr"/>
            <a:r>
              <a:rPr lang="fr-CA" sz="900" dirty="0" smtClean="0">
                <a:latin typeface="HelveticaNeueLT Pro 55 Roman"/>
              </a:rPr>
              <a:t/>
            </a:r>
            <a:br>
              <a:rPr lang="fr-CA" sz="900" dirty="0" smtClean="0">
                <a:latin typeface="HelveticaNeueLT Pro 55 Roman"/>
              </a:rPr>
            </a:br>
            <a:r>
              <a:rPr lang="fr-CA" sz="900" dirty="0" smtClean="0">
                <a:latin typeface="HelveticaNeueLT Pro 55 Roman"/>
              </a:rPr>
              <a:t>Les modalités de participation sont déterminées par la </a:t>
            </a:r>
            <a:r>
              <a:rPr lang="fr-CA" sz="900" i="1" dirty="0" smtClean="0">
                <a:latin typeface="HelveticaNeueLT Pro 55 Roman"/>
              </a:rPr>
              <a:t>Loi sur l’instruction publique </a:t>
            </a:r>
            <a:r>
              <a:rPr lang="fr-CA" sz="900" dirty="0" smtClean="0">
                <a:latin typeface="HelveticaNeueLT Pro 55 Roman"/>
              </a:rPr>
              <a:t>(LIP) et par le chapitre 4 de la convention collective locale.</a:t>
            </a:r>
          </a:p>
          <a:p>
            <a:pPr algn="ctr"/>
            <a:endParaRPr lang="fr-CA" sz="900" dirty="0">
              <a:latin typeface="HelveticaNeueLT Pro 55 Roman"/>
            </a:endParaRPr>
          </a:p>
          <a:p>
            <a:pPr algn="ctr"/>
            <a:r>
              <a:rPr lang="fr-CA" sz="900" dirty="0" smtClean="0">
                <a:latin typeface="HelveticaNeueLT Pro 55 Roman"/>
              </a:rPr>
              <a:t>N’hésitez pas à contacter le syndicat si vous avez des questions sur les modalités de participation </a:t>
            </a:r>
            <a:r>
              <a:rPr lang="fr-CA" sz="900" dirty="0" smtClean="0">
                <a:latin typeface="HelveticaNeueLT Pro 55 Roman"/>
              </a:rPr>
              <a:t>par rapport aux divers comités</a:t>
            </a:r>
            <a:r>
              <a:rPr lang="fr-CA" sz="900" dirty="0" smtClean="0">
                <a:latin typeface="HelveticaNeueLT Pro 55 Roman"/>
              </a:rPr>
              <a:t>  tant syndicaux que ceux dans les écoles.</a:t>
            </a:r>
            <a:endParaRPr lang="fr-CA" sz="900" dirty="0">
              <a:latin typeface="HelveticaNeueLT Pro 55 Roman"/>
            </a:endParaRPr>
          </a:p>
        </p:txBody>
      </p:sp>
    </p:spTree>
    <p:extLst>
      <p:ext uri="{BB962C8B-B14F-4D97-AF65-F5344CB8AC3E}">
        <p14:creationId xmlns=""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chure de voyage 11 x 8,5">
  <a:themeElements>
    <a:clrScheme name="Bleu vert">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F03488179.potx" id="{890F45D7-6574-41EF-8FBC-6CF9D7D90770}" vid="{CA16698A-4EA8-4CE7-B86B-8ABD470F04CF}"/>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6d93d202-47fc-4405-873a-cab67cc5f1b2" xsi:nil="true"/>
    <AssetExpire xmlns="6d93d202-47fc-4405-873a-cab67cc5f1b2">2029-01-01T08:00:00+00:00</AssetExpire>
    <CampaignTagsTaxHTField0 xmlns="6d93d202-47fc-4405-873a-cab67cc5f1b2">
      <Terms xmlns="http://schemas.microsoft.com/office/infopath/2007/PartnerControls"/>
    </CampaignTagsTaxHTField0>
    <IntlLangReviewDate xmlns="6d93d202-47fc-4405-873a-cab67cc5f1b2" xsi:nil="true"/>
    <TPFriendlyName xmlns="6d93d202-47fc-4405-873a-cab67cc5f1b2" xsi:nil="true"/>
    <IntlLangReview xmlns="6d93d202-47fc-4405-873a-cab67cc5f1b2">false</IntlLangReview>
    <LocLastLocAttemptVersionLookup xmlns="6d93d202-47fc-4405-873a-cab67cc5f1b2">861162</LocLastLocAttemptVersionLookup>
    <PolicheckWords xmlns="6d93d202-47fc-4405-873a-cab67cc5f1b2" xsi:nil="true"/>
    <SubmitterId xmlns="6d93d202-47fc-4405-873a-cab67cc5f1b2" xsi:nil="true"/>
    <AcquiredFrom xmlns="6d93d202-47fc-4405-873a-cab67cc5f1b2">Internal MS</AcquiredFrom>
    <EditorialStatus xmlns="6d93d202-47fc-4405-873a-cab67cc5f1b2">Complete</EditorialStatus>
    <Markets xmlns="6d93d202-47fc-4405-873a-cab67cc5f1b2"/>
    <OriginAsset xmlns="6d93d202-47fc-4405-873a-cab67cc5f1b2" xsi:nil="true"/>
    <AssetStart xmlns="6d93d202-47fc-4405-873a-cab67cc5f1b2">2012-09-28T22:24:00+00:00</AssetStart>
    <FriendlyTitle xmlns="6d93d202-47fc-4405-873a-cab67cc5f1b2" xsi:nil="true"/>
    <MarketSpecific xmlns="6d93d202-47fc-4405-873a-cab67cc5f1b2">false</MarketSpecific>
    <TPNamespace xmlns="6d93d202-47fc-4405-873a-cab67cc5f1b2" xsi:nil="true"/>
    <PublishStatusLookup xmlns="6d93d202-47fc-4405-873a-cab67cc5f1b2">
      <Value>515919</Value>
    </PublishStatusLookup>
    <APAuthor xmlns="6d93d202-47fc-4405-873a-cab67cc5f1b2">
      <UserInfo>
        <DisplayName>MIDDLEEAST\v-keerth</DisplayName>
        <AccountId>2799</AccountId>
        <AccountType/>
      </UserInfo>
    </APAuthor>
    <TPCommandLine xmlns="6d93d202-47fc-4405-873a-cab67cc5f1b2" xsi:nil="true"/>
    <IntlLangReviewer xmlns="6d93d202-47fc-4405-873a-cab67cc5f1b2" xsi:nil="true"/>
    <OpenTemplate xmlns="6d93d202-47fc-4405-873a-cab67cc5f1b2">true</OpenTemplate>
    <CSXSubmissionDate xmlns="6d93d202-47fc-4405-873a-cab67cc5f1b2" xsi:nil="true"/>
    <TaxCatchAll xmlns="6d93d202-47fc-4405-873a-cab67cc5f1b2"/>
    <Manager xmlns="6d93d202-47fc-4405-873a-cab67cc5f1b2" xsi:nil="true"/>
    <NumericId xmlns="6d93d202-47fc-4405-873a-cab67cc5f1b2" xsi:nil="true"/>
    <ParentAssetId xmlns="6d93d202-47fc-4405-873a-cab67cc5f1b2" xsi:nil="true"/>
    <OriginalSourceMarket xmlns="6d93d202-47fc-4405-873a-cab67cc5f1b2">english</OriginalSourceMarket>
    <ApprovalStatus xmlns="6d93d202-47fc-4405-873a-cab67cc5f1b2">InProgress</ApprovalStatus>
    <TPComponent xmlns="6d93d202-47fc-4405-873a-cab67cc5f1b2" xsi:nil="true"/>
    <EditorialTags xmlns="6d93d202-47fc-4405-873a-cab67cc5f1b2" xsi:nil="true"/>
    <TPExecutable xmlns="6d93d202-47fc-4405-873a-cab67cc5f1b2" xsi:nil="true"/>
    <TPLaunchHelpLink xmlns="6d93d202-47fc-4405-873a-cab67cc5f1b2" xsi:nil="true"/>
    <LocComments xmlns="6d93d202-47fc-4405-873a-cab67cc5f1b2" xsi:nil="true"/>
    <LocRecommendedHandoff xmlns="6d93d202-47fc-4405-873a-cab67cc5f1b2" xsi:nil="true"/>
    <SourceTitle xmlns="6d93d202-47fc-4405-873a-cab67cc5f1b2" xsi:nil="true"/>
    <CSXUpdate xmlns="6d93d202-47fc-4405-873a-cab67cc5f1b2">false</CSXUpdate>
    <IntlLocPriority xmlns="6d93d202-47fc-4405-873a-cab67cc5f1b2" xsi:nil="true"/>
    <UAProjectedTotalWords xmlns="6d93d202-47fc-4405-873a-cab67cc5f1b2" xsi:nil="true"/>
    <AssetType xmlns="6d93d202-47fc-4405-873a-cab67cc5f1b2">TP</AssetType>
    <MachineTranslated xmlns="6d93d202-47fc-4405-873a-cab67cc5f1b2">false</MachineTranslated>
    <OutputCachingOn xmlns="6d93d202-47fc-4405-873a-cab67cc5f1b2">false</OutputCachingOn>
    <TemplateStatus xmlns="6d93d202-47fc-4405-873a-cab67cc5f1b2">Complete</TemplateStatus>
    <IsSearchable xmlns="6d93d202-47fc-4405-873a-cab67cc5f1b2">true</IsSearchable>
    <ContentItem xmlns="6d93d202-47fc-4405-873a-cab67cc5f1b2" xsi:nil="true"/>
    <HandoffToMSDN xmlns="6d93d202-47fc-4405-873a-cab67cc5f1b2" xsi:nil="true"/>
    <ShowIn xmlns="6d93d202-47fc-4405-873a-cab67cc5f1b2">Show everywhere</ShowIn>
    <ThumbnailAssetId xmlns="6d93d202-47fc-4405-873a-cab67cc5f1b2" xsi:nil="true"/>
    <UALocComments xmlns="6d93d202-47fc-4405-873a-cab67cc5f1b2" xsi:nil="true"/>
    <UALocRecommendation xmlns="6d93d202-47fc-4405-873a-cab67cc5f1b2">Localize</UALocRecommendation>
    <LastModifiedDateTime xmlns="6d93d202-47fc-4405-873a-cab67cc5f1b2" xsi:nil="true"/>
    <LegacyData xmlns="6d93d202-47fc-4405-873a-cab67cc5f1b2" xsi:nil="true"/>
    <LocManualTestRequired xmlns="6d93d202-47fc-4405-873a-cab67cc5f1b2">false</LocManualTestRequired>
    <LocMarketGroupTiers2 xmlns="6d93d202-47fc-4405-873a-cab67cc5f1b2" xsi:nil="true"/>
    <ClipArtFilename xmlns="6d93d202-47fc-4405-873a-cab67cc5f1b2" xsi:nil="true"/>
    <TPApplication xmlns="6d93d202-47fc-4405-873a-cab67cc5f1b2" xsi:nil="true"/>
    <CSXHash xmlns="6d93d202-47fc-4405-873a-cab67cc5f1b2" xsi:nil="true"/>
    <DirectSourceMarket xmlns="6d93d202-47fc-4405-873a-cab67cc5f1b2">english</DirectSourceMarket>
    <PrimaryImageGen xmlns="6d93d202-47fc-4405-873a-cab67cc5f1b2">true</PrimaryImageGen>
    <PlannedPubDate xmlns="6d93d202-47fc-4405-873a-cab67cc5f1b2" xsi:nil="true"/>
    <CSXSubmissionMarket xmlns="6d93d202-47fc-4405-873a-cab67cc5f1b2" xsi:nil="true"/>
    <Downloads xmlns="6d93d202-47fc-4405-873a-cab67cc5f1b2">0</Downloads>
    <ArtSampleDocs xmlns="6d93d202-47fc-4405-873a-cab67cc5f1b2" xsi:nil="true"/>
    <TrustLevel xmlns="6d93d202-47fc-4405-873a-cab67cc5f1b2">1 Microsoft Managed Content</TrustLevel>
    <BlockPublish xmlns="6d93d202-47fc-4405-873a-cab67cc5f1b2">false</BlockPublish>
    <TPLaunchHelpLinkType xmlns="6d93d202-47fc-4405-873a-cab67cc5f1b2">Template</TPLaunchHelpLinkType>
    <LocalizationTagsTaxHTField0 xmlns="6d93d202-47fc-4405-873a-cab67cc5f1b2">
      <Terms xmlns="http://schemas.microsoft.com/office/infopath/2007/PartnerControls"/>
    </LocalizationTagsTaxHTField0>
    <BusinessGroup xmlns="6d93d202-47fc-4405-873a-cab67cc5f1b2" xsi:nil="true"/>
    <Providers xmlns="6d93d202-47fc-4405-873a-cab67cc5f1b2" xsi:nil="true"/>
    <TemplateTemplateType xmlns="6d93d202-47fc-4405-873a-cab67cc5f1b2">PowerPoint Presentation Template</TemplateTemplateType>
    <TimesCloned xmlns="6d93d202-47fc-4405-873a-cab67cc5f1b2" xsi:nil="true"/>
    <TPAppVersion xmlns="6d93d202-47fc-4405-873a-cab67cc5f1b2" xsi:nil="true"/>
    <VoteCount xmlns="6d93d202-47fc-4405-873a-cab67cc5f1b2" xsi:nil="true"/>
    <AverageRating xmlns="6d93d202-47fc-4405-873a-cab67cc5f1b2" xsi:nil="true"/>
    <FeatureTagsTaxHTField0 xmlns="6d93d202-47fc-4405-873a-cab67cc5f1b2">
      <Terms xmlns="http://schemas.microsoft.com/office/infopath/2007/PartnerControls"/>
    </FeatureTagsTaxHTField0>
    <Provider xmlns="6d93d202-47fc-4405-873a-cab67cc5f1b2" xsi:nil="true"/>
    <UACurrentWords xmlns="6d93d202-47fc-4405-873a-cab67cc5f1b2" xsi:nil="true"/>
    <AssetId xmlns="6d93d202-47fc-4405-873a-cab67cc5f1b2">TP103488177</AssetId>
    <TPClientViewer xmlns="6d93d202-47fc-4405-873a-cab67cc5f1b2" xsi:nil="true"/>
    <DSATActionTaken xmlns="6d93d202-47fc-4405-873a-cab67cc5f1b2" xsi:nil="true"/>
    <APEditor xmlns="6d93d202-47fc-4405-873a-cab67cc5f1b2">
      <UserInfo>
        <DisplayName/>
        <AccountId xsi:nil="true"/>
        <AccountType/>
      </UserInfo>
    </APEditor>
    <TPInstallLocation xmlns="6d93d202-47fc-4405-873a-cab67cc5f1b2" xsi:nil="true"/>
    <OOCacheId xmlns="6d93d202-47fc-4405-873a-cab67cc5f1b2" xsi:nil="true"/>
    <IsDeleted xmlns="6d93d202-47fc-4405-873a-cab67cc5f1b2">false</IsDeleted>
    <PublishTargets xmlns="6d93d202-47fc-4405-873a-cab67cc5f1b2">OfficeOnlineVNext</PublishTargets>
    <ApprovalLog xmlns="6d93d202-47fc-4405-873a-cab67cc5f1b2" xsi:nil="true"/>
    <BugNumber xmlns="6d93d202-47fc-4405-873a-cab67cc5f1b2" xsi:nil="true"/>
    <CrawlForDependencies xmlns="6d93d202-47fc-4405-873a-cab67cc5f1b2">false</CrawlForDependencies>
    <InternalTagsTaxHTField0 xmlns="6d93d202-47fc-4405-873a-cab67cc5f1b2">
      <Terms xmlns="http://schemas.microsoft.com/office/infopath/2007/PartnerControls"/>
    </InternalTagsTaxHTField0>
    <LastHandOff xmlns="6d93d202-47fc-4405-873a-cab67cc5f1b2" xsi:nil="true"/>
    <Milestone xmlns="6d93d202-47fc-4405-873a-cab67cc5f1b2" xsi:nil="true"/>
    <OriginalRelease xmlns="6d93d202-47fc-4405-873a-cab67cc5f1b2">15</OriginalRelease>
    <RecommendationsModifier xmlns="6d93d202-47fc-4405-873a-cab67cc5f1b2" xsi:nil="true"/>
    <ScenarioTagsTaxHTField0 xmlns="6d93d202-47fc-4405-873a-cab67cc5f1b2">
      <Terms xmlns="http://schemas.microsoft.com/office/infopath/2007/PartnerControls"/>
    </ScenarioTagsTaxHTField0>
    <UANotes xmlns="6d93d202-47fc-4405-873a-cab67cc5f1b2" xsi:nil="true"/>
    <Component xmlns="64acb2c5-0a2b-4bda-bd34-58e36cbb80d2" xsi:nil="true"/>
    <Description0 xmlns="64acb2c5-0a2b-4bda-bd34-58e36cbb80d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9924D1ECC420D47A2456556BC94F7370400BDF4491DEA4973499845289601F88B9F" ma:contentTypeVersion="55" ma:contentTypeDescription="Create a new document." ma:contentTypeScope="" ma:versionID="41eb558a2b826e6e4f9defd990175bec">
  <xsd:schema xmlns:xsd="http://www.w3.org/2001/XMLSchema" xmlns:xs="http://www.w3.org/2001/XMLSchema" xmlns:p="http://schemas.microsoft.com/office/2006/metadata/properties" xmlns:ns2="6d93d202-47fc-4405-873a-cab67cc5f1b2" xmlns:ns3="64acb2c5-0a2b-4bda-bd34-58e36cbb80d2" targetNamespace="http://schemas.microsoft.com/office/2006/metadata/properties" ma:root="true" ma:fieldsID="19deea0185cf7bc57eee9b90b1ba2ace" ns2:_="" ns3:_="">
    <xsd:import namespace="6d93d202-47fc-4405-873a-cab67cc5f1b2"/>
    <xsd:import namespace="64acb2c5-0a2b-4bda-bd34-58e36cbb80d2"/>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element ref="ns3:Description0" minOccurs="0"/>
                <xsd:element ref="ns3:Compon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93d202-47fc-4405-873a-cab67cc5f1b2"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dc79c007-7f28-4db9-9ba1-525d19a3279b}"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80C6DD30-196A-4C6B-B1BF-A43F3B8ACD4F}" ma:internalName="CSXSubmissionMarket" ma:readOnly="false" ma:showField="MarketName" ma:web="6d93d202-47fc-4405-873a-cab67cc5f1b2">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bb16b974-ed24-4278-8820-8e232d38904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7E2D4CA2-442A-4FDA-AA57-71B8C7B2C53C}" ma:internalName="InProjectListLookup" ma:readOnly="true" ma:showField="InProjectLis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fd9a49dc-3dbf-4047-b62d-1d587abe7b40}"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7E2D4CA2-442A-4FDA-AA57-71B8C7B2C53C}" ma:internalName="LastCompleteVersionLookup" ma:readOnly="true" ma:showField="LastComplete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7E2D4CA2-442A-4FDA-AA57-71B8C7B2C53C}" ma:internalName="LastPreviewErrorLookup" ma:readOnly="true" ma:showField="LastPreviewError"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7E2D4CA2-442A-4FDA-AA57-71B8C7B2C53C}" ma:internalName="LastPreviewResultLookup" ma:readOnly="true" ma:showField="LastPreviewResul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7E2D4CA2-442A-4FDA-AA57-71B8C7B2C53C}" ma:internalName="LastPreviewAttemptDateLookup" ma:readOnly="true" ma:showField="LastPreviewAttemptDat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7E2D4CA2-442A-4FDA-AA57-71B8C7B2C53C}" ma:internalName="LastPreviewedByLookup" ma:readOnly="true" ma:showField="LastPreviewedBy"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7E2D4CA2-442A-4FDA-AA57-71B8C7B2C53C}" ma:internalName="LastPreviewTimeLookup" ma:readOnly="true" ma:showField="LastPreviewTi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7E2D4CA2-442A-4FDA-AA57-71B8C7B2C53C}" ma:internalName="LastPreviewVersionLookup" ma:readOnly="true" ma:showField="LastPreview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7E2D4CA2-442A-4FDA-AA57-71B8C7B2C53C}" ma:internalName="LastPublishErrorLookup" ma:readOnly="true" ma:showField="LastPublishError"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7E2D4CA2-442A-4FDA-AA57-71B8C7B2C53C}" ma:internalName="LastPublishResultLookup" ma:readOnly="true" ma:showField="LastPublishResul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7E2D4CA2-442A-4FDA-AA57-71B8C7B2C53C}" ma:internalName="LastPublishAttemptDateLookup" ma:readOnly="true" ma:showField="LastPublishAttemptDat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7E2D4CA2-442A-4FDA-AA57-71B8C7B2C53C}" ma:internalName="LastPublishedByLookup" ma:readOnly="true" ma:showField="LastPublishedBy"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7E2D4CA2-442A-4FDA-AA57-71B8C7B2C53C}" ma:internalName="LastPublishTimeLookup" ma:readOnly="true" ma:showField="LastPublishTi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7E2D4CA2-442A-4FDA-AA57-71B8C7B2C53C}" ma:internalName="LastPublishVersionLookup" ma:readOnly="true" ma:showField="LastPublish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4CDE398E-75A7-4993-8C61-2BFD31F64754}" ma:internalName="LocLastLocAttemptVersionLookup" ma:readOnly="false" ma:showField="LastLocAttemptVersion" ma:web="6d93d202-47fc-4405-873a-cab67cc5f1b2">
      <xsd:simpleType>
        <xsd:restriction base="dms:Lookup"/>
      </xsd:simpleType>
    </xsd:element>
    <xsd:element name="LocLastLocAttemptVersionTypeLookup" ma:index="72" nillable="true" ma:displayName="Loc Last Loc Attempt Version Type" ma:default="" ma:list="{4CDE398E-75A7-4993-8C61-2BFD31F64754}" ma:internalName="LocLastLocAttemptVersionTypeLookup" ma:readOnly="true" ma:showField="LastLocAttemptVersionType" ma:web="6d93d202-47fc-4405-873a-cab67cc5f1b2">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4CDE398E-75A7-4993-8C61-2BFD31F64754}" ma:internalName="LocNewPublishedVersionLookup" ma:readOnly="true" ma:showField="NewPublishedVersion" ma:web="6d93d202-47fc-4405-873a-cab67cc5f1b2">
      <xsd:simpleType>
        <xsd:restriction base="dms:Lookup"/>
      </xsd:simpleType>
    </xsd:element>
    <xsd:element name="LocOverallHandbackStatusLookup" ma:index="76" nillable="true" ma:displayName="Loc Overall Handback Status" ma:default="" ma:list="{4CDE398E-75A7-4993-8C61-2BFD31F64754}" ma:internalName="LocOverallHandbackStatusLookup" ma:readOnly="true" ma:showField="OverallHandbackStatus" ma:web="6d93d202-47fc-4405-873a-cab67cc5f1b2">
      <xsd:simpleType>
        <xsd:restriction base="dms:Lookup"/>
      </xsd:simpleType>
    </xsd:element>
    <xsd:element name="LocOverallLocStatusLookup" ma:index="77" nillable="true" ma:displayName="Loc Overall Localize Status" ma:default="" ma:list="{4CDE398E-75A7-4993-8C61-2BFD31F64754}" ma:internalName="LocOverallLocStatusLookup" ma:readOnly="true" ma:showField="OverallLocStatus" ma:web="6d93d202-47fc-4405-873a-cab67cc5f1b2">
      <xsd:simpleType>
        <xsd:restriction base="dms:Lookup"/>
      </xsd:simpleType>
    </xsd:element>
    <xsd:element name="LocOverallPreviewStatusLookup" ma:index="78" nillable="true" ma:displayName="Loc Overall Preview Status" ma:default="" ma:list="{4CDE398E-75A7-4993-8C61-2BFD31F64754}" ma:internalName="LocOverallPreviewStatusLookup" ma:readOnly="true" ma:showField="OverallPreviewStatus" ma:web="6d93d202-47fc-4405-873a-cab67cc5f1b2">
      <xsd:simpleType>
        <xsd:restriction base="dms:Lookup"/>
      </xsd:simpleType>
    </xsd:element>
    <xsd:element name="LocOverallPublishStatusLookup" ma:index="79" nillable="true" ma:displayName="Loc Overall Publish Status" ma:default="" ma:list="{4CDE398E-75A7-4993-8C61-2BFD31F64754}" ma:internalName="LocOverallPublishStatusLookup" ma:readOnly="true" ma:showField="OverallPublishStatus" ma:web="6d93d202-47fc-4405-873a-cab67cc5f1b2">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4CDE398E-75A7-4993-8C61-2BFD31F64754}" ma:internalName="LocProcessedForHandoffsLookup" ma:readOnly="true" ma:showField="ProcessedForHandoffs" ma:web="6d93d202-47fc-4405-873a-cab67cc5f1b2">
      <xsd:simpleType>
        <xsd:restriction base="dms:Lookup"/>
      </xsd:simpleType>
    </xsd:element>
    <xsd:element name="LocProcessedForMarketsLookup" ma:index="82" nillable="true" ma:displayName="Loc Processed For Markets" ma:default="" ma:list="{4CDE398E-75A7-4993-8C61-2BFD31F64754}" ma:internalName="LocProcessedForMarketsLookup" ma:readOnly="true" ma:showField="ProcessedForMarkets" ma:web="6d93d202-47fc-4405-873a-cab67cc5f1b2">
      <xsd:simpleType>
        <xsd:restriction base="dms:Lookup"/>
      </xsd:simpleType>
    </xsd:element>
    <xsd:element name="LocPublishedDependentAssetsLookup" ma:index="83" nillable="true" ma:displayName="Loc Published Dependent Assets" ma:default="" ma:list="{4CDE398E-75A7-4993-8C61-2BFD31F64754}" ma:internalName="LocPublishedDependentAssetsLookup" ma:readOnly="true" ma:showField="PublishedDependentAssets" ma:web="6d93d202-47fc-4405-873a-cab67cc5f1b2">
      <xsd:simpleType>
        <xsd:restriction base="dms:Lookup"/>
      </xsd:simpleType>
    </xsd:element>
    <xsd:element name="LocPublishedLinkedAssetsLookup" ma:index="84" nillable="true" ma:displayName="Loc Published Linked Assets" ma:default="" ma:list="{4CDE398E-75A7-4993-8C61-2BFD31F64754}" ma:internalName="LocPublishedLinkedAssetsLookup" ma:readOnly="true" ma:showField="PublishedLinkedAssets" ma:web="6d93d202-47fc-4405-873a-cab67cc5f1b2">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db560eb5-700a-4f94-8fda-b57de4261f12}"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80C6DD30-196A-4C6B-B1BF-A43F3B8ACD4F}" ma:internalName="Markets" ma:readOnly="false" ma:showField="MarketNa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7E2D4CA2-442A-4FDA-AA57-71B8C7B2C53C}" ma:internalName="NumOfRatingsLookup" ma:readOnly="true" ma:showField="NumOfRatings"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7E2D4CA2-442A-4FDA-AA57-71B8C7B2C53C}" ma:internalName="PublishStatusLookup" ma:readOnly="false" ma:showField="PublishStatus"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6e3f7319-fb8f-4449-8902-000ab73a8566}"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11d213f5-ec09-44b6-a8be-9da225be7a8d}" ma:internalName="TaxCatchAll" ma:showField="CatchAllData"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11d213f5-ec09-44b6-a8be-9da225be7a8d}" ma:internalName="TaxCatchAllLabel" ma:readOnly="true" ma:showField="CatchAllDataLabel"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acb2c5-0a2b-4bda-bd34-58e36cbb80d2" elementFormDefault="qualified">
    <xsd:import namespace="http://schemas.microsoft.com/office/2006/documentManagement/types"/>
    <xsd:import namespace="http://schemas.microsoft.com/office/infopath/2007/PartnerControls"/>
    <xsd:element name="Description0" ma:index="134" nillable="true" ma:displayName="Description" ma:internalName="Description0">
      <xsd:simpleType>
        <xsd:restriction base="dms:Note"/>
      </xsd:simpleType>
    </xsd:element>
    <xsd:element name="Component" ma:index="135" nillable="true" ma:displayName="Component" ma:internalName="Componen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8B6734-9DD5-4CC1-AFEB-F59A47C9BA75}">
  <ds:schemaRefs>
    <ds:schemaRef ds:uri="64acb2c5-0a2b-4bda-bd34-58e36cbb80d2"/>
    <ds:schemaRef ds:uri="http://purl.org/dc/dcmitype/"/>
    <ds:schemaRef ds:uri="http://schemas.microsoft.com/office/2006/documentManagement/types"/>
    <ds:schemaRef ds:uri="http://purl.org/dc/elements/1.1/"/>
    <ds:schemaRef ds:uri="http://purl.org/dc/terms/"/>
    <ds:schemaRef ds:uri="http://schemas.microsoft.com/office/infopath/2007/PartnerControls"/>
    <ds:schemaRef ds:uri="http://www.w3.org/XML/1998/namespace"/>
    <ds:schemaRef ds:uri="http://schemas.openxmlformats.org/package/2006/metadata/core-properties"/>
    <ds:schemaRef ds:uri="6d93d202-47fc-4405-873a-cab67cc5f1b2"/>
    <ds:schemaRef ds:uri="http://schemas.microsoft.com/office/2006/metadata/properties"/>
  </ds:schemaRefs>
</ds:datastoreItem>
</file>

<file path=customXml/itemProps2.xml><?xml version="1.0" encoding="utf-8"?>
<ds:datastoreItem xmlns:ds="http://schemas.openxmlformats.org/officeDocument/2006/customXml" ds:itemID="{848B62C0-0DC6-4ED6-A053-0BDD0343AB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93d202-47fc-4405-873a-cab67cc5f1b2"/>
    <ds:schemaRef ds:uri="64acb2c5-0a2b-4bda-bd34-58e36cbb8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EA249B-97D5-4750-89A5-0B835CF0A2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Brochure de voyage à trois volets (conception bleue-verte)</Template>
  <TotalTime>0</TotalTime>
  <Words>127</Words>
  <Application>Microsoft Office PowerPoint</Application>
  <PresentationFormat>Personnalisé</PresentationFormat>
  <Paragraphs>55</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Brochure de voyage 11 x 8,5</vt:lpstr>
      <vt:lpstr>Diapositive 1</vt:lpstr>
      <vt:lpstr>Diapositive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2016-10-31T15:13:20Z</dcterms:created>
  <dcterms:modified xsi:type="dcterms:W3CDTF">2018-01-12T20:38:41Z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0x01010069924D1ECC420D47A2456556BC94F7370400BDF4491DEA4973499845289601F88B9F</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HiddenCategoryTags">
    <vt:lpwstr/>
  </property>
  <property fmtid="{D5CDD505-2E9C-101B-9397-08002B2CF9AE}" pid="9" name="CategoryTags">
    <vt:lpwstr/>
  </property>
  <property fmtid="{D5CDD505-2E9C-101B-9397-08002B2CF9AE}" pid="10" name="CategoryTagsTaxHTField0">
    <vt:lpwstr/>
  </property>
  <property fmtid="{D5CDD505-2E9C-101B-9397-08002B2CF9AE}" pid="11" name="HiddenCategoryTagsTaxHTField0">
    <vt:lpwstr/>
  </property>
</Properties>
</file>