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tags/tag14.xml" ContentType="application/vnd.openxmlformats-officedocument.presentationml.tags+xml"/>
  <Override PartName="/ppt/tags/tag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handoutMasters/handoutMaster1.xml" ContentType="application/vnd.openxmlformats-officedocument.presentationml.handoutMaster+xml"/>
  <Override PartName="/ppt/viewProps.xml" ContentType="application/vnd.openxmlformats-officedocument.presentationml.viewProp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100" d="100"/>
          <a:sy n="100" d="100"/>
        </p:scale>
        <p:origin x="132" y="1960"/>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6" tIns="46588" rIns="93176" bIns="46588" rtlCol="0"/>
          <a:lstStyle>
            <a:lvl1pPr algn="l">
              <a:defRPr sz="1200"/>
            </a:lvl1pPr>
          </a:lstStyle>
          <a:p>
            <a:endParaRPr/>
          </a:p>
        </p:txBody>
      </p:sp>
      <p:sp>
        <p:nvSpPr>
          <p:cNvPr id="3" name="Date Placeholder 2"/>
          <p:cNvSpPr>
            <a:spLocks noGrp="1"/>
          </p:cNvSpPr>
          <p:nvPr>
            <p:ph type="dt" sz="quarter" idx="1"/>
          </p:nvPr>
        </p:nvSpPr>
        <p:spPr>
          <a:xfrm>
            <a:off x="3970939" y="0"/>
            <a:ext cx="3037840" cy="466435"/>
          </a:xfrm>
          <a:prstGeom prst="rect">
            <a:avLst/>
          </a:prstGeom>
        </p:spPr>
        <p:txBody>
          <a:bodyPr vert="horz" lIns="93176" tIns="46588" rIns="93176" bIns="46588" rtlCol="0"/>
          <a:lstStyle>
            <a:lvl1pPr algn="r">
              <a:defRPr sz="1200"/>
            </a:lvl1pPr>
          </a:lstStyle>
          <a:p>
            <a:fld id="{38D6FE3C-34D8-4B4B-9273-D907B0A3B964}" type="datetimeFigureOut">
              <a:rPr lang="en-US"/>
              <a:pPr/>
              <a:t>2/22/2019</a:t>
            </a:fld>
            <a:endParaRPr/>
          </a:p>
        </p:txBody>
      </p:sp>
      <p:sp>
        <p:nvSpPr>
          <p:cNvPr id="4" name="Footer Placeholder 3"/>
          <p:cNvSpPr>
            <a:spLocks noGrp="1"/>
          </p:cNvSpPr>
          <p:nvPr>
            <p:ph type="ftr" sz="quarter" idx="2"/>
          </p:nvPr>
        </p:nvSpPr>
        <p:spPr>
          <a:xfrm>
            <a:off x="0" y="8829968"/>
            <a:ext cx="3037840" cy="466434"/>
          </a:xfrm>
          <a:prstGeom prst="rect">
            <a:avLst/>
          </a:prstGeom>
        </p:spPr>
        <p:txBody>
          <a:bodyPr vert="horz" lIns="93176" tIns="46588" rIns="93176" bIns="46588" rtlCol="0" anchor="b"/>
          <a:lstStyle>
            <a:lvl1pPr algn="l">
              <a:defRPr sz="1200"/>
            </a:lvl1pPr>
          </a:lstStyle>
          <a:p>
            <a:endParaRPr/>
          </a:p>
        </p:txBody>
      </p:sp>
      <p:sp>
        <p:nvSpPr>
          <p:cNvPr id="5" name="Slide Number Placeholder 4"/>
          <p:cNvSpPr>
            <a:spLocks noGrp="1"/>
          </p:cNvSpPr>
          <p:nvPr>
            <p:ph type="sldNum" sz="quarter" idx="3"/>
          </p:nvPr>
        </p:nvSpPr>
        <p:spPr>
          <a:xfrm>
            <a:off x="3970939" y="8829968"/>
            <a:ext cx="3037840" cy="466434"/>
          </a:xfrm>
          <a:prstGeom prst="rect">
            <a:avLst/>
          </a:prstGeom>
        </p:spPr>
        <p:txBody>
          <a:bodyPr vert="horz" lIns="93176" tIns="46588" rIns="93176" bIns="46588" rtlCol="0" anchor="b"/>
          <a:lstStyle>
            <a:lvl1pPr algn="r">
              <a:defRPr sz="1200"/>
            </a:lvl1pPr>
          </a:lstStyle>
          <a:p>
            <a:fld id="{E169A89D-734B-4FAD-B6E7-2B864E72E489}" type="slidenum">
              <a:rPr/>
              <a:pPr/>
              <a:t>‹N°›</a:t>
            </a:fld>
            <a:endParaRPr/>
          </a:p>
        </p:txBody>
      </p:sp>
    </p:spTree>
    <p:extLst>
      <p:ext uri="{BB962C8B-B14F-4D97-AF65-F5344CB8AC3E}">
        <p14:creationId xmlns:p14="http://schemas.microsoft.com/office/powerpoint/2010/main" xmlns=""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6" tIns="46588" rIns="93176" bIns="46588" rtlCol="0"/>
          <a:lstStyle>
            <a:lvl1pPr algn="l">
              <a:defRPr sz="1200"/>
            </a:lvl1pPr>
          </a:lstStyle>
          <a:p>
            <a:endParaRPr/>
          </a:p>
        </p:txBody>
      </p:sp>
      <p:sp>
        <p:nvSpPr>
          <p:cNvPr id="3" name="Date Placeholder 2"/>
          <p:cNvSpPr>
            <a:spLocks noGrp="1"/>
          </p:cNvSpPr>
          <p:nvPr>
            <p:ph type="dt" idx="1"/>
          </p:nvPr>
        </p:nvSpPr>
        <p:spPr>
          <a:xfrm>
            <a:off x="3970939" y="0"/>
            <a:ext cx="3037840" cy="466435"/>
          </a:xfrm>
          <a:prstGeom prst="rect">
            <a:avLst/>
          </a:prstGeom>
        </p:spPr>
        <p:txBody>
          <a:bodyPr vert="horz" lIns="93176" tIns="46588" rIns="93176" bIns="46588" rtlCol="0"/>
          <a:lstStyle>
            <a:lvl1pPr algn="r">
              <a:defRPr sz="1200"/>
            </a:lvl1pPr>
          </a:lstStyle>
          <a:p>
            <a:fld id="{1D0FF5F4-5691-49AF-9E16-FB22826F7264}" type="datetimeFigureOut">
              <a:rPr lang="en-US"/>
              <a:pPr/>
              <a:t>2/22/2019</a:t>
            </a:fld>
            <a:endParaRPr/>
          </a:p>
        </p:txBody>
      </p:sp>
      <p:sp>
        <p:nvSpPr>
          <p:cNvPr id="4" name="Slide Image Placeholder 3"/>
          <p:cNvSpPr>
            <a:spLocks noGrp="1" noRot="1" noChangeAspect="1"/>
          </p:cNvSpPr>
          <p:nvPr>
            <p:ph type="sldImg" idx="2"/>
          </p:nvPr>
        </p:nvSpPr>
        <p:spPr>
          <a:xfrm>
            <a:off x="1474788" y="1162050"/>
            <a:ext cx="4060825" cy="3138488"/>
          </a:xfrm>
          <a:prstGeom prst="rect">
            <a:avLst/>
          </a:prstGeom>
          <a:noFill/>
          <a:ln w="12700">
            <a:solidFill>
              <a:prstClr val="black"/>
            </a:solidFill>
          </a:ln>
        </p:spPr>
        <p:txBody>
          <a:bodyPr vert="horz" lIns="93176" tIns="46588" rIns="93176" bIns="46588" rtlCol="0" anchor="ctr"/>
          <a:lstStyle/>
          <a:p>
            <a:endParaRPr/>
          </a:p>
        </p:txBody>
      </p:sp>
      <p:sp>
        <p:nvSpPr>
          <p:cNvPr id="5" name="Notes Placeholder 4"/>
          <p:cNvSpPr>
            <a:spLocks noGrp="1"/>
          </p:cNvSpPr>
          <p:nvPr>
            <p:ph type="body" sz="quarter" idx="3"/>
          </p:nvPr>
        </p:nvSpPr>
        <p:spPr>
          <a:xfrm>
            <a:off x="701041" y="4473893"/>
            <a:ext cx="5608320" cy="3660458"/>
          </a:xfrm>
          <a:prstGeom prst="rect">
            <a:avLst/>
          </a:prstGeom>
        </p:spPr>
        <p:txBody>
          <a:bodyPr vert="horz" lIns="93176" tIns="46588" rIns="93176" bIns="46588"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6" tIns="46588" rIns="93176" bIns="46588" rtlCol="0" anchor="b"/>
          <a:lstStyle>
            <a:lvl1pPr algn="l">
              <a:defRPr sz="1200"/>
            </a:lvl1pPr>
          </a:lstStyle>
          <a:p>
            <a:endParaRPr/>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6" tIns="46588" rIns="93176" bIns="46588" rtlCol="0" anchor="b"/>
          <a:lstStyle>
            <a:lvl1pPr algn="r">
              <a:defRPr sz="1200"/>
            </a:lvl1pPr>
          </a:lstStyle>
          <a:p>
            <a:fld id="{952A89D7-7603-4ECB-ADF6-F6CF2BE4F401}" type="slidenum">
              <a:rPr/>
              <a:pPr/>
              <a:t>‹N°›</a:t>
            </a:fld>
            <a:endParaRPr/>
          </a:p>
        </p:txBody>
      </p:sp>
    </p:spTree>
    <p:extLst>
      <p:ext uri="{BB962C8B-B14F-4D97-AF65-F5344CB8AC3E}">
        <p14:creationId xmlns:p14="http://schemas.microsoft.com/office/powerpoint/2010/main" xmlns=""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ors de la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682195"/>
            <a:ext cx="2359152" cy="61300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fr-FR"/>
              <a:t>Cliquez sur l'icône pour ajouter une image</a:t>
            </a:r>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fr-FR"/>
              <a:t>Cliquez sur l'icône pour ajouter une image</a:t>
            </a:r>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fr-FR"/>
              <a:t>Cliquez sur l'icône pour ajouter une image</a:t>
            </a:r>
            <a:endParaRPr/>
          </a:p>
        </p:txBody>
      </p:sp>
      <p:sp>
        <p:nvSpPr>
          <p:cNvPr id="20" name="Rectangle 19"/>
          <p:cNvSpPr/>
          <p:nvPr userDrawn="1"/>
        </p:nvSpPr>
        <p:spPr>
          <a:xfrm>
            <a:off x="7141464" y="1901952"/>
            <a:ext cx="2450592" cy="1463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a:t>
            </a:r>
            <a:br>
              <a:rPr/>
            </a:br>
            <a:r>
              <a:rP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Tree>
    <p:extLst>
      <p:ext uri="{BB962C8B-B14F-4D97-AF65-F5344CB8AC3E}">
        <p14:creationId xmlns:p14="http://schemas.microsoft.com/office/powerpoint/2010/main" xmlns=""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ans la page">
    <p:spTree>
      <p:nvGrpSpPr>
        <p:cNvPr id="1" name=""/>
        <p:cNvGrpSpPr/>
        <p:nvPr/>
      </p:nvGrpSpPr>
      <p:grpSpPr>
        <a:xfrm>
          <a:off x="0" y="0"/>
          <a:ext cx="0" cy="0"/>
          <a:chOff x="0" y="0"/>
          <a:chExt cx="0" cy="0"/>
        </a:xfrm>
      </p:grpSpPr>
      <p:cxnSp>
        <p:nvCxnSpPr>
          <p:cNvPr id="8" name="Straight Connector 7"/>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2" name="Rectangle 31"/>
          <p:cNvSpPr/>
          <p:nvPr userDrawn="1"/>
        </p:nvSpPr>
        <p:spPr>
          <a:xfrm>
            <a:off x="457200" y="685799"/>
            <a:ext cx="2450592" cy="611541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9" name="Straight Connector 2"/>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userDrawn="1"/>
        </p:nvSpPr>
        <p:spPr>
          <a:xfrm>
            <a:off x="3849624" y="457200"/>
            <a:ext cx="245059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Rectangle 21"/>
          <p:cNvSpPr/>
          <p:nvPr userDrawn="1"/>
        </p:nvSpPr>
        <p:spPr>
          <a:xfrm>
            <a:off x="7187184" y="685799"/>
            <a:ext cx="2450592" cy="611541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xmlns=""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fr-FR"/>
              <a:t>Modifiez le style du titre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pPr/>
              <a:t>2/22/2019</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pPr/>
              <a:t>‹N°›</a:t>
            </a:fld>
            <a:endParaRPr/>
          </a:p>
        </p:txBody>
      </p:sp>
      <p:sp>
        <p:nvSpPr>
          <p:cNvPr id="7" name="Rectangle 6"/>
          <p:cNvSpPr/>
          <p:nvPr userDrawn="1"/>
        </p:nvSpPr>
        <p:spPr>
          <a:xfrm>
            <a:off x="10140696" y="0"/>
            <a:ext cx="2157984"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defTabSz="914400">
              <a:spcBef>
                <a:spcPts val="1200"/>
              </a:spcBef>
              <a:buNone/>
            </a:pPr>
            <a:r>
              <a:rPr lang="fr-FR" sz="1600" kern="1200" noProof="0" dirty="0">
                <a:solidFill>
                  <a:prstClr val="white">
                    <a:lumMod val="50000"/>
                  </a:prstClr>
                </a:solidFill>
                <a:latin typeface="Calibri Light" panose="020F0302020204030204" pitchFamily="34" charset="0"/>
                <a:ea typeface="+mn-ea"/>
                <a:cs typeface="Calibri" panose="020F0502020204030204" pitchFamily="34" charset="0"/>
              </a:rPr>
              <a:t>Impression :</a:t>
            </a:r>
          </a:p>
          <a:p>
            <a:pPr algn="l" defTabSz="914400">
              <a:spcBef>
                <a:spcPts val="3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Il est possible que le rendu de votre imprimante soit différent des nôtres. Nous vous conseillons donc de faire deux ou trois essais. Si l’alignement des éléments n’est pas correct, utilisez le paramètre Mettre à l’échelle de la feuille. Vous le trouverez dans la boîte de dialogue Imprimer – cliquez simplement sur Diapositives en mode Page entière pour l’obtenir.</a:t>
            </a:r>
          </a:p>
          <a:p>
            <a:pPr algn="l" defTabSz="914400">
              <a:spcBef>
                <a:spcPts val="6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Et avez-vous remarqué que nous affichions des marques de pliage pour vous ? Elles sont très discrètes, mais si vous ne voulez pas les afficher sur votre brochure, cliquez sur Afficher, Masque des diapositives, puis supprimez-les avant d’imprimer.</a:t>
            </a:r>
          </a:p>
          <a:p>
            <a:pPr algn="l" defTabSz="914400">
              <a:spcBef>
                <a:spcPts val="600"/>
              </a:spcBef>
              <a:buNone/>
            </a:pPr>
            <a:r>
              <a:rPr lang="fr-FR" sz="1600" kern="1200" noProof="0" dirty="0">
                <a:solidFill>
                  <a:prstClr val="white">
                    <a:lumMod val="50000"/>
                  </a:prstClr>
                </a:solidFill>
                <a:latin typeface="Calibri Light" panose="020F0302020204030204" pitchFamily="34" charset="0"/>
                <a:ea typeface="+mn-ea"/>
                <a:cs typeface="Calibri" panose="020F0502020204030204" pitchFamily="34" charset="0"/>
              </a:rPr>
              <a:t>Personnalisation du contenu :</a:t>
            </a:r>
          </a:p>
          <a:p>
            <a:pPr algn="l" defTabSz="914400">
              <a:spcBef>
                <a:spcPts val="3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Les espaces réservés de cette brochure ont été formatées pour vous. Si vous souhaitez ajouter ou supprimer des puces du texte, cliquez simplement sur le bouton Puces sous l’onglet Accueil.</a:t>
            </a:r>
          </a:p>
          <a:p>
            <a:pPr algn="l" defTabSz="914400">
              <a:spcBef>
                <a:spcPts val="6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Si vous avez besoin d’espaces réservés supplémentaires pour des titres, des sous-titres ou des zones de texte, faites simplement une copie de ce dont vous avez besoin, et glissez-la à l’endroit qui vous convient. Les repères actifs de PowerPoint vous permettront d’aligner votre élément avec les autres.</a:t>
            </a:r>
          </a:p>
          <a:p>
            <a:pPr algn="l" defTabSz="914400">
              <a:spcBef>
                <a:spcPts val="6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Vous souhaitez utiliser vos propres photos ? Aucun problème ! Cliquez simplement sur une photo, appuyez sur la touche Supprimer, puis cliquez sur l’icône pour ajouter votre photo.</a:t>
            </a:r>
          </a:p>
          <a:p>
            <a:pPr algn="l" defTabSz="914400">
              <a:spcBef>
                <a:spcPts val="6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Si vous remplacez une photo par la vôtre et que cette dernière n’est pas adaptée à l’espace disponible, vous pouvez la rogner pour l’adapter en un clin d’œil. Sélectionnez simplement l’image, puis sous l’onglet Outils des images | Format, dans le groupe Taille, cliquez sur Rogner.</a:t>
            </a:r>
          </a:p>
        </p:txBody>
      </p:sp>
    </p:spTree>
    <p:extLst>
      <p:ext uri="{BB962C8B-B14F-4D97-AF65-F5344CB8AC3E}">
        <p14:creationId xmlns:p14="http://schemas.microsoft.com/office/powerpoint/2010/main" xmlns=""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2.jpe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1.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Layout" Target="../slideLayouts/slideLayout2.xml"/><Relationship Id="rId5" Type="http://schemas.openxmlformats.org/officeDocument/2006/relationships/tags" Target="../tags/tag15.xml"/><Relationship Id="rId4"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u texte 14"/>
          <p:cNvSpPr>
            <a:spLocks noGrp="1"/>
          </p:cNvSpPr>
          <p:nvPr>
            <p:ph type="body" sz="quarter" idx="13"/>
            <p:custDataLst>
              <p:tags r:id="rId1"/>
            </p:custDataLst>
          </p:nvPr>
        </p:nvSpPr>
        <p:spPr/>
        <p:txBody>
          <a:bodyPr/>
          <a:lstStyle/>
          <a:p>
            <a:pPr marL="0" indent="0" algn="ctr" defTabSz="1005840">
              <a:lnSpc>
                <a:spcPct val="85000"/>
              </a:lnSpc>
              <a:buNone/>
            </a:pPr>
            <a:r>
              <a:rPr lang="fr-FR" sz="3600" b="1" i="0" dirty="0">
                <a:solidFill>
                  <a:srgbClr val="000000"/>
                </a:solidFill>
                <a:latin typeface="Constantia"/>
                <a:ea typeface="+mn-ea"/>
                <a:cs typeface="+mn-cs"/>
              </a:rPr>
              <a:t> </a:t>
            </a:r>
          </a:p>
        </p:txBody>
      </p:sp>
      <p:sp>
        <p:nvSpPr>
          <p:cNvPr id="17" name="Espace réservé du texte 16"/>
          <p:cNvSpPr>
            <a:spLocks noGrp="1"/>
          </p:cNvSpPr>
          <p:nvPr>
            <p:ph type="body" sz="quarter" idx="15"/>
            <p:custDataLst>
              <p:tags r:id="rId2"/>
            </p:custDataLst>
          </p:nvPr>
        </p:nvSpPr>
        <p:spPr>
          <a:xfrm>
            <a:off x="3730062" y="5458965"/>
            <a:ext cx="2449512" cy="630942"/>
          </a:xfrm>
        </p:spPr>
        <p:txBody>
          <a:bodyPr/>
          <a:lstStyle/>
          <a:p>
            <a:r>
              <a:rPr lang="fr-CA" dirty="0"/>
              <a:t>150 </a:t>
            </a:r>
            <a:r>
              <a:rPr lang="fr-CA" dirty="0" smtClean="0"/>
              <a:t>Petite </a:t>
            </a:r>
            <a:r>
              <a:rPr lang="fr-CA" dirty="0" err="1" smtClean="0"/>
              <a:t>Noraie</a:t>
            </a:r>
            <a:r>
              <a:rPr lang="fr-CA" dirty="0"/>
              <a:t/>
            </a:r>
            <a:br>
              <a:rPr lang="fr-CA" dirty="0"/>
            </a:br>
            <a:r>
              <a:rPr lang="fr-CA" dirty="0" smtClean="0"/>
              <a:t>St-Charles-Borromée</a:t>
            </a:r>
            <a:r>
              <a:rPr lang="fr-CA" dirty="0"/>
              <a:t>, </a:t>
            </a:r>
            <a:br>
              <a:rPr lang="fr-CA" dirty="0"/>
            </a:br>
            <a:r>
              <a:rPr lang="fr-CA" dirty="0"/>
              <a:t>Québec, J6E 2A5</a:t>
            </a:r>
            <a:endParaRPr lang="fr-FR" dirty="0"/>
          </a:p>
        </p:txBody>
      </p:sp>
      <p:sp>
        <p:nvSpPr>
          <p:cNvPr id="18" name="Espace réservé du texte 17"/>
          <p:cNvSpPr>
            <a:spLocks noGrp="1"/>
          </p:cNvSpPr>
          <p:nvPr>
            <p:ph type="body" sz="quarter" idx="16"/>
            <p:custDataLst>
              <p:tags r:id="rId3"/>
            </p:custDataLst>
          </p:nvPr>
        </p:nvSpPr>
        <p:spPr>
          <a:xfrm>
            <a:off x="3740091" y="5982928"/>
            <a:ext cx="2477634" cy="728965"/>
          </a:xfrm>
        </p:spPr>
        <p:txBody>
          <a:bodyPr/>
          <a:lstStyle/>
          <a:p>
            <a:pPr>
              <a:spcBef>
                <a:spcPts val="1100"/>
              </a:spcBef>
            </a:pPr>
            <a:r>
              <a:rPr lang="fr-CA" b="1" dirty="0"/>
              <a:t>Téléphone:</a:t>
            </a:r>
            <a:r>
              <a:rPr lang="fr-CA" dirty="0"/>
              <a:t> 450-753-4226</a:t>
            </a:r>
            <a:br>
              <a:rPr lang="fr-CA" dirty="0"/>
            </a:br>
            <a:r>
              <a:rPr lang="fr-CA" b="1" dirty="0"/>
              <a:t>Télécopieur:</a:t>
            </a:r>
            <a:r>
              <a:rPr lang="fr-CA" dirty="0"/>
              <a:t> 450-753-3717</a:t>
            </a:r>
            <a:br>
              <a:rPr lang="fr-CA" dirty="0"/>
            </a:br>
            <a:r>
              <a:rPr lang="fr-CA" b="1" dirty="0"/>
              <a:t>Courriel:</a:t>
            </a:r>
            <a:r>
              <a:rPr lang="fr-CA" dirty="0"/>
              <a:t> </a:t>
            </a:r>
            <a:r>
              <a:rPr lang="fr-CA" dirty="0" smtClean="0"/>
              <a:t>z54.lanaudiere@lacsq.org</a:t>
            </a:r>
            <a:endParaRPr lang="fr-FR" sz="1100" b="0" i="0" dirty="0">
              <a:solidFill>
                <a:srgbClr val="595959"/>
              </a:solidFill>
              <a:latin typeface="Constantia"/>
              <a:ea typeface="+mn-ea"/>
              <a:cs typeface="+mn-cs"/>
            </a:endParaRPr>
          </a:p>
        </p:txBody>
      </p:sp>
      <p:sp>
        <p:nvSpPr>
          <p:cNvPr id="21" name="Espace réservé du texte 20"/>
          <p:cNvSpPr>
            <a:spLocks noGrp="1"/>
          </p:cNvSpPr>
          <p:nvPr>
            <p:ph type="body" sz="quarter" idx="19"/>
            <p:custDataLst>
              <p:tags r:id="rId4"/>
            </p:custDataLst>
          </p:nvPr>
        </p:nvSpPr>
        <p:spPr>
          <a:xfrm>
            <a:off x="419099" y="714376"/>
            <a:ext cx="2486025" cy="6097904"/>
          </a:xfrm>
        </p:spPr>
        <p:txBody>
          <a:bodyPr anchor="t"/>
          <a:lstStyle/>
          <a:p>
            <a:pPr marL="0" indent="0" algn="ctr" defTabSz="1005840">
              <a:lnSpc>
                <a:spcPct val="130000"/>
              </a:lnSpc>
              <a:buNone/>
            </a:pPr>
            <a:endParaRPr lang="fr-FR" sz="1000" b="0" dirty="0">
              <a:solidFill>
                <a:schemeClr val="bg1"/>
              </a:solidFill>
              <a:latin typeface="HelveticaNeueLT Pro 55 Roman" panose="020B0604020202020204" pitchFamily="34" charset="0"/>
            </a:endParaRPr>
          </a:p>
          <a:p>
            <a:pPr marL="0" indent="0" algn="ctr" defTabSz="1005840">
              <a:lnSpc>
                <a:spcPct val="130000"/>
              </a:lnSpc>
              <a:buNone/>
            </a:pPr>
            <a:endParaRPr lang="fr-FR" sz="1000" b="0" dirty="0">
              <a:solidFill>
                <a:schemeClr val="bg1"/>
              </a:solidFill>
              <a:latin typeface="HelveticaNeueLT Pro 55 Roman" panose="020B0604020202020204" pitchFamily="34" charset="0"/>
            </a:endParaRPr>
          </a:p>
        </p:txBody>
      </p:sp>
      <p:pic>
        <p:nvPicPr>
          <p:cNvPr id="2" name="Image 1"/>
          <p:cNvPicPr>
            <a:picLocks noChangeAspect="1"/>
          </p:cNvPicPr>
          <p:nvPr>
            <p:custDataLst>
              <p:tags r:id="rId5"/>
            </p:custDataLst>
          </p:nvPr>
        </p:nvPicPr>
        <p:blipFill>
          <a:blip r:embed="rId12" cstate="print">
            <a:extLst>
              <a:ext uri="{28A0092B-C50C-407E-A947-70E740481C1C}">
                <a14:useLocalDpi xmlns:a14="http://schemas.microsoft.com/office/drawing/2010/main" xmlns="" val="0"/>
              </a:ext>
            </a:extLst>
          </a:blip>
          <a:stretch>
            <a:fillRect/>
          </a:stretch>
        </p:blipFill>
        <p:spPr>
          <a:xfrm>
            <a:off x="7189647" y="882258"/>
            <a:ext cx="2354227" cy="740714"/>
          </a:xfrm>
          <a:prstGeom prst="rect">
            <a:avLst/>
          </a:prstGeom>
        </p:spPr>
      </p:pic>
      <p:pic>
        <p:nvPicPr>
          <p:cNvPr id="6" name="Espace réservé pour une image  5"/>
          <p:cNvPicPr>
            <a:picLocks noGrp="1" noChangeAspect="1"/>
          </p:cNvPicPr>
          <p:nvPr>
            <p:ph type="pic" sz="quarter" idx="12"/>
            <p:custDataLst>
              <p:tags r:id="rId6"/>
            </p:custDataLst>
          </p:nvPr>
        </p:nvPicPr>
        <p:blipFill rotWithShape="1">
          <a:blip r:embed="rId13" cstate="print">
            <a:extLst>
              <a:ext uri="{28A0092B-C50C-407E-A947-70E740481C1C}">
                <a14:useLocalDpi xmlns:a14="http://schemas.microsoft.com/office/drawing/2010/main" xmlns="" val="0"/>
              </a:ext>
            </a:extLst>
          </a:blip>
          <a:srcRect l="57959" t="1477" r="11966" b="11425"/>
          <a:stretch/>
        </p:blipFill>
        <p:spPr/>
      </p:pic>
      <p:sp>
        <p:nvSpPr>
          <p:cNvPr id="4" name="ZoneTexte 3"/>
          <p:cNvSpPr txBox="1"/>
          <p:nvPr>
            <p:custDataLst>
              <p:tags r:id="rId7"/>
            </p:custDataLst>
          </p:nvPr>
        </p:nvSpPr>
        <p:spPr>
          <a:xfrm>
            <a:off x="7235948" y="2145323"/>
            <a:ext cx="2294914" cy="2985433"/>
          </a:xfrm>
          <a:prstGeom prst="rect">
            <a:avLst/>
          </a:prstGeom>
          <a:noFill/>
        </p:spPr>
        <p:txBody>
          <a:bodyPr wrap="square" rtlCol="0">
            <a:spAutoFit/>
          </a:bodyPr>
          <a:lstStyle/>
          <a:p>
            <a:pPr algn="ctr"/>
            <a:r>
              <a:rPr lang="fr-CA" sz="2400" b="1" dirty="0">
                <a:solidFill>
                  <a:schemeClr val="bg1"/>
                </a:solidFill>
                <a:latin typeface="Forte" pitchFamily="66" charset="0"/>
              </a:rPr>
              <a:t>Infos 5 à SEL</a:t>
            </a:r>
          </a:p>
          <a:p>
            <a:pPr algn="ctr"/>
            <a:endParaRPr lang="fr-CA" sz="2400" b="1" dirty="0">
              <a:solidFill>
                <a:schemeClr val="bg1"/>
              </a:solidFill>
              <a:latin typeface="Forte" pitchFamily="66" charset="0"/>
            </a:endParaRPr>
          </a:p>
          <a:p>
            <a:pPr algn="ctr"/>
            <a:endParaRPr lang="fr-CA" sz="2400" b="1" dirty="0">
              <a:solidFill>
                <a:schemeClr val="bg1"/>
              </a:solidFill>
              <a:latin typeface="Forte" pitchFamily="66" charset="0"/>
            </a:endParaRPr>
          </a:p>
          <a:p>
            <a:pPr algn="ctr"/>
            <a:endParaRPr lang="fr-CA" sz="2000" b="1" dirty="0">
              <a:solidFill>
                <a:schemeClr val="bg1"/>
              </a:solidFill>
              <a:latin typeface="Forte" pitchFamily="66" charset="0"/>
            </a:endParaRPr>
          </a:p>
          <a:p>
            <a:pPr algn="ctr"/>
            <a:r>
              <a:rPr lang="fr-CA" sz="3200" b="1" dirty="0" smtClean="0">
                <a:solidFill>
                  <a:schemeClr val="bg1"/>
                </a:solidFill>
                <a:latin typeface="Forte" pitchFamily="66" charset="0"/>
              </a:rPr>
              <a:t>Assurance </a:t>
            </a:r>
            <a:r>
              <a:rPr lang="fr-CA" sz="3200" b="1" dirty="0">
                <a:solidFill>
                  <a:schemeClr val="bg1"/>
                </a:solidFill>
                <a:latin typeface="Forte" pitchFamily="66" charset="0"/>
              </a:rPr>
              <a:t>salaire </a:t>
            </a:r>
            <a:br>
              <a:rPr lang="fr-CA" sz="3200" b="1" dirty="0">
                <a:solidFill>
                  <a:schemeClr val="bg1"/>
                </a:solidFill>
                <a:latin typeface="Forte" pitchFamily="66" charset="0"/>
              </a:rPr>
            </a:br>
            <a:r>
              <a:rPr lang="fr-CA" sz="3200" b="1" dirty="0">
                <a:solidFill>
                  <a:schemeClr val="bg1"/>
                </a:solidFill>
                <a:latin typeface="Forte" pitchFamily="66" charset="0"/>
              </a:rPr>
              <a:t>et </a:t>
            </a:r>
            <a:r>
              <a:rPr lang="fr-CA" sz="3200" b="1" i="1" dirty="0">
                <a:solidFill>
                  <a:schemeClr val="bg1"/>
                </a:solidFill>
                <a:latin typeface="Forte" pitchFamily="66" charset="0"/>
              </a:rPr>
              <a:t>CNESST</a:t>
            </a:r>
          </a:p>
        </p:txBody>
      </p:sp>
      <p:sp>
        <p:nvSpPr>
          <p:cNvPr id="7" name="ZoneTexte 6"/>
          <p:cNvSpPr txBox="1"/>
          <p:nvPr>
            <p:custDataLst>
              <p:tags r:id="rId8"/>
            </p:custDataLst>
          </p:nvPr>
        </p:nvSpPr>
        <p:spPr>
          <a:xfrm>
            <a:off x="7189647" y="5591908"/>
            <a:ext cx="1180630" cy="1200329"/>
          </a:xfrm>
          <a:prstGeom prst="rect">
            <a:avLst/>
          </a:prstGeom>
          <a:noFill/>
        </p:spPr>
        <p:txBody>
          <a:bodyPr wrap="square" rtlCol="0">
            <a:spAutoFit/>
          </a:bodyPr>
          <a:lstStyle/>
          <a:p>
            <a:pPr algn="ctr"/>
            <a:r>
              <a:rPr lang="fr-CA" sz="1200" dirty="0">
                <a:solidFill>
                  <a:schemeClr val="bg1"/>
                </a:solidFill>
                <a:latin typeface="Smudger LET" pitchFamily="2" charset="0"/>
              </a:rPr>
              <a:t>Soirée </a:t>
            </a:r>
            <a:r>
              <a:rPr lang="fr-CA" sz="1200" dirty="0" smtClean="0">
                <a:solidFill>
                  <a:schemeClr val="bg1"/>
                </a:solidFill>
                <a:latin typeface="Smudger LET" pitchFamily="2" charset="0"/>
              </a:rPr>
              <a:t>d’informations </a:t>
            </a:r>
            <a:r>
              <a:rPr lang="fr-CA" sz="1200" dirty="0">
                <a:solidFill>
                  <a:schemeClr val="bg1"/>
                </a:solidFill>
                <a:latin typeface="Smudger LET" pitchFamily="2" charset="0"/>
              </a:rPr>
              <a:t>présentée par le Comité des Jeunes du SEL-CSQ</a:t>
            </a:r>
          </a:p>
          <a:p>
            <a:pPr algn="ctr"/>
            <a:endParaRPr lang="fr-CA" sz="1200" dirty="0"/>
          </a:p>
        </p:txBody>
      </p:sp>
      <p:pic>
        <p:nvPicPr>
          <p:cNvPr id="22" name="Image 21"/>
          <p:cNvPicPr>
            <a:picLocks noChangeAspect="1"/>
          </p:cNvPicPr>
          <p:nvPr>
            <p:custDataLst>
              <p:tags r:id="rId9"/>
            </p:custDataLst>
          </p:nvPr>
        </p:nvPicPr>
        <p:blipFill>
          <a:blip r:embed="rId14" cstate="print">
            <a:extLst>
              <a:ext uri="{28A0092B-C50C-407E-A947-70E740481C1C}">
                <a14:useLocalDpi xmlns:a14="http://schemas.microsoft.com/office/drawing/2010/main" xmlns="" val="0"/>
              </a:ext>
            </a:extLst>
          </a:blip>
          <a:stretch>
            <a:fillRect/>
          </a:stretch>
        </p:blipFill>
        <p:spPr>
          <a:xfrm>
            <a:off x="4033114" y="4876750"/>
            <a:ext cx="1891589" cy="595154"/>
          </a:xfrm>
          <a:prstGeom prst="rect">
            <a:avLst/>
          </a:prstGeom>
        </p:spPr>
      </p:pic>
      <p:sp>
        <p:nvSpPr>
          <p:cNvPr id="3" name="ZoneTexte 2"/>
          <p:cNvSpPr txBox="1"/>
          <p:nvPr>
            <p:custDataLst>
              <p:tags r:id="rId10"/>
            </p:custDataLst>
          </p:nvPr>
        </p:nvSpPr>
        <p:spPr>
          <a:xfrm>
            <a:off x="489437" y="714376"/>
            <a:ext cx="2265486" cy="6186309"/>
          </a:xfrm>
          <a:prstGeom prst="rect">
            <a:avLst/>
          </a:prstGeom>
          <a:noFill/>
        </p:spPr>
        <p:txBody>
          <a:bodyPr wrap="square" rtlCol="0">
            <a:spAutoFit/>
          </a:bodyPr>
          <a:lstStyle/>
          <a:p>
            <a:pPr algn="ctr"/>
            <a:r>
              <a:rPr lang="fr-CA" sz="1100" b="1" dirty="0" smtClean="0">
                <a:solidFill>
                  <a:schemeClr val="bg1"/>
                </a:solidFill>
                <a:effectLst>
                  <a:outerShdw blurRad="38100" dist="38100" dir="2700000" algn="tl">
                    <a:srgbClr val="000000">
                      <a:alpha val="43137"/>
                    </a:srgbClr>
                  </a:outerShdw>
                </a:effectLst>
                <a:latin typeface="HelveticaNeueLT Pro 55 Roman"/>
              </a:rPr>
              <a:t>Accident du travail</a:t>
            </a:r>
          </a:p>
          <a:p>
            <a:pPr algn="ctr"/>
            <a:r>
              <a:rPr lang="fr-CA" sz="1100" dirty="0" smtClean="0">
                <a:solidFill>
                  <a:schemeClr val="bg1"/>
                </a:solidFill>
                <a:latin typeface="HelveticaNeueLT Pro 55 Roman"/>
              </a:rPr>
              <a:t>On décrit un accident du travail comme un événement </a:t>
            </a:r>
            <a:r>
              <a:rPr lang="fr-CA" sz="1100" b="1" dirty="0" smtClean="0">
                <a:solidFill>
                  <a:schemeClr val="bg1"/>
                </a:solidFill>
                <a:latin typeface="HelveticaNeueLT Pro 55 Roman"/>
              </a:rPr>
              <a:t>imprévu</a:t>
            </a:r>
            <a:r>
              <a:rPr lang="fr-CA" sz="1100" dirty="0" smtClean="0">
                <a:solidFill>
                  <a:schemeClr val="bg1"/>
                </a:solidFill>
                <a:latin typeface="HelveticaNeueLT Pro 55 Roman"/>
              </a:rPr>
              <a:t> et </a:t>
            </a:r>
            <a:r>
              <a:rPr lang="fr-CA" sz="1100" b="1" dirty="0" smtClean="0">
                <a:solidFill>
                  <a:schemeClr val="bg1"/>
                </a:solidFill>
                <a:latin typeface="HelveticaNeueLT Pro 55 Roman"/>
              </a:rPr>
              <a:t>soudain</a:t>
            </a:r>
            <a:r>
              <a:rPr lang="fr-CA" sz="1100" dirty="0" smtClean="0">
                <a:solidFill>
                  <a:schemeClr val="bg1"/>
                </a:solidFill>
                <a:latin typeface="HelveticaNeueLT Pro 55 Roman"/>
              </a:rPr>
              <a:t> qui se produit alors que l’on </a:t>
            </a:r>
            <a:r>
              <a:rPr lang="fr-CA" sz="1100" b="1" dirty="0" smtClean="0">
                <a:solidFill>
                  <a:schemeClr val="bg1"/>
                </a:solidFill>
                <a:latin typeface="HelveticaNeueLT Pro 55 Roman"/>
              </a:rPr>
              <a:t>fait notre travail</a:t>
            </a:r>
            <a:r>
              <a:rPr lang="fr-CA" sz="1100" dirty="0" smtClean="0">
                <a:solidFill>
                  <a:schemeClr val="bg1"/>
                </a:solidFill>
                <a:latin typeface="HelveticaNeueLT Pro 55 Roman"/>
              </a:rPr>
              <a:t> ou des activités connexes au travail et qu’un lien d’autorité entre nous et l’employeur existe.</a:t>
            </a:r>
          </a:p>
          <a:p>
            <a:pPr algn="ctr"/>
            <a:endParaRPr lang="fr-CA" sz="1100" dirty="0" smtClean="0">
              <a:solidFill>
                <a:schemeClr val="bg1"/>
              </a:solidFill>
              <a:latin typeface="HelveticaNeueLT Pro 55 Roman"/>
            </a:endParaRPr>
          </a:p>
          <a:p>
            <a:pPr algn="ctr"/>
            <a:r>
              <a:rPr lang="fr-CA" sz="1100" dirty="0" smtClean="0">
                <a:solidFill>
                  <a:schemeClr val="bg1"/>
                </a:solidFill>
                <a:latin typeface="HelveticaNeueLT Pro 55 Roman"/>
              </a:rPr>
              <a:t>Si </a:t>
            </a:r>
            <a:r>
              <a:rPr lang="fr-CA" sz="1100" b="1" dirty="0" smtClean="0">
                <a:solidFill>
                  <a:schemeClr val="bg1"/>
                </a:solidFill>
                <a:latin typeface="HelveticaNeueLT Pro 55 Roman"/>
              </a:rPr>
              <a:t>l’accident provoque une lésion</a:t>
            </a:r>
            <a:r>
              <a:rPr lang="fr-CA" sz="1100" dirty="0" smtClean="0">
                <a:solidFill>
                  <a:schemeClr val="bg1"/>
                </a:solidFill>
                <a:latin typeface="HelveticaNeueLT Pro 55 Roman"/>
              </a:rPr>
              <a:t>, on peut alors parler de lésion professionnelle et il se pourrait que le dossier soit traité par la </a:t>
            </a:r>
            <a:r>
              <a:rPr lang="fr-CA" sz="1100" b="1" i="1" dirty="0" smtClean="0">
                <a:solidFill>
                  <a:schemeClr val="bg1"/>
                </a:solidFill>
                <a:latin typeface="HelveticaNeueLT Pro 55 Roman"/>
              </a:rPr>
              <a:t>CNESST</a:t>
            </a:r>
            <a:r>
              <a:rPr lang="fr-CA" sz="1100" dirty="0" smtClean="0">
                <a:solidFill>
                  <a:schemeClr val="bg1"/>
                </a:solidFill>
                <a:latin typeface="HelveticaNeueLT Pro 55 Roman"/>
              </a:rPr>
              <a:t>. </a:t>
            </a:r>
          </a:p>
          <a:p>
            <a:pPr algn="ctr"/>
            <a:endParaRPr lang="fr-CA" sz="1100" dirty="0">
              <a:solidFill>
                <a:schemeClr val="bg1"/>
              </a:solidFill>
              <a:effectLst>
                <a:outerShdw blurRad="38100" dist="38100" dir="2700000" algn="tl">
                  <a:srgbClr val="000000">
                    <a:alpha val="43137"/>
                  </a:srgbClr>
                </a:outerShdw>
              </a:effectLst>
              <a:latin typeface="HelveticaNeueLT Pro 55 Roman"/>
            </a:endParaRPr>
          </a:p>
          <a:p>
            <a:pPr algn="ctr"/>
            <a:r>
              <a:rPr lang="fr-CA" sz="1100" b="1" dirty="0" smtClean="0">
                <a:solidFill>
                  <a:schemeClr val="bg1"/>
                </a:solidFill>
                <a:effectLst>
                  <a:outerShdw blurRad="38100" dist="38100" dir="2700000" algn="tl">
                    <a:srgbClr val="000000">
                      <a:alpha val="43137"/>
                    </a:srgbClr>
                  </a:outerShdw>
                </a:effectLst>
                <a:latin typeface="HelveticaNeueLT Pro 55 Roman"/>
              </a:rPr>
              <a:t>Quoi faire en cas d’accident du travail?</a:t>
            </a:r>
          </a:p>
          <a:p>
            <a:pPr marL="228600" indent="-228600">
              <a:buFont typeface="+mj-lt"/>
              <a:buAutoNum type="arabicPeriod"/>
            </a:pPr>
            <a:r>
              <a:rPr lang="fr-CA" sz="1100" b="1" dirty="0" smtClean="0">
                <a:solidFill>
                  <a:schemeClr val="bg1"/>
                </a:solidFill>
                <a:latin typeface="HelveticaNeueLT Pro 55 Roman"/>
              </a:rPr>
              <a:t>Aviser l’employeur</a:t>
            </a:r>
            <a:r>
              <a:rPr lang="fr-CA" sz="1100" dirty="0" smtClean="0">
                <a:solidFill>
                  <a:schemeClr val="bg1"/>
                </a:solidFill>
                <a:latin typeface="HelveticaNeueLT Pro 55 Roman"/>
              </a:rPr>
              <a:t>;</a:t>
            </a:r>
          </a:p>
          <a:p>
            <a:pPr marL="228600" indent="-228600">
              <a:buFont typeface="+mj-lt"/>
              <a:buAutoNum type="arabicPeriod"/>
            </a:pPr>
            <a:r>
              <a:rPr lang="fr-CA" sz="1100" dirty="0" smtClean="0">
                <a:solidFill>
                  <a:schemeClr val="bg1"/>
                </a:solidFill>
                <a:latin typeface="HelveticaNeueLT Pro 55 Roman"/>
              </a:rPr>
              <a:t>Si la lésion empêche de travailler au-delà de la journée de l’accident, </a:t>
            </a:r>
            <a:r>
              <a:rPr lang="fr-CA" sz="1100" b="1" dirty="0" smtClean="0">
                <a:solidFill>
                  <a:schemeClr val="bg1"/>
                </a:solidFill>
                <a:latin typeface="HelveticaNeueLT Pro 55 Roman"/>
              </a:rPr>
              <a:t>consulter un médecin </a:t>
            </a:r>
            <a:r>
              <a:rPr lang="fr-CA" sz="1100" dirty="0" smtClean="0">
                <a:solidFill>
                  <a:schemeClr val="bg1"/>
                </a:solidFill>
                <a:latin typeface="HelveticaNeueLT Pro 55 Roman"/>
              </a:rPr>
              <a:t>et </a:t>
            </a:r>
            <a:r>
              <a:rPr lang="fr-CA" sz="1100" b="1" dirty="0" smtClean="0">
                <a:solidFill>
                  <a:schemeClr val="bg1"/>
                </a:solidFill>
                <a:latin typeface="HelveticaNeueLT Pro 55 Roman"/>
              </a:rPr>
              <a:t>présenter une attestation médicale </a:t>
            </a:r>
            <a:r>
              <a:rPr lang="fr-CA" sz="1100" b="1" i="1" dirty="0" smtClean="0">
                <a:solidFill>
                  <a:schemeClr val="bg1"/>
                </a:solidFill>
                <a:latin typeface="HelveticaNeueLT Pro 55 Roman"/>
              </a:rPr>
              <a:t>CNESST</a:t>
            </a:r>
            <a:r>
              <a:rPr lang="fr-CA" sz="1100" dirty="0" smtClean="0">
                <a:solidFill>
                  <a:schemeClr val="bg1"/>
                </a:solidFill>
                <a:latin typeface="HelveticaNeueLT Pro 55 Roman"/>
              </a:rPr>
              <a:t> à l’employeur.</a:t>
            </a:r>
            <a:endParaRPr lang="fr-CA" sz="1100" b="1" dirty="0" smtClean="0">
              <a:solidFill>
                <a:schemeClr val="bg1"/>
              </a:solidFill>
              <a:latin typeface="HelveticaNeueLT Pro 55 Roman"/>
            </a:endParaRPr>
          </a:p>
          <a:p>
            <a:pPr marL="228600" indent="-228600">
              <a:buFont typeface="+mj-lt"/>
              <a:buAutoNum type="arabicPeriod"/>
            </a:pPr>
            <a:r>
              <a:rPr lang="fr-CA" sz="1100" dirty="0" smtClean="0">
                <a:solidFill>
                  <a:schemeClr val="bg1"/>
                </a:solidFill>
                <a:latin typeface="HelveticaNeueLT Pro 55 Roman"/>
              </a:rPr>
              <a:t>Si l’absence est de plus de </a:t>
            </a:r>
            <a:r>
              <a:rPr lang="fr-CA" sz="1100" b="1" dirty="0" smtClean="0">
                <a:solidFill>
                  <a:schemeClr val="bg1"/>
                </a:solidFill>
                <a:latin typeface="HelveticaNeueLT Pro 55 Roman"/>
              </a:rPr>
              <a:t>14 jours </a:t>
            </a:r>
            <a:r>
              <a:rPr lang="fr-CA" sz="1100" dirty="0" smtClean="0">
                <a:solidFill>
                  <a:schemeClr val="bg1"/>
                </a:solidFill>
                <a:latin typeface="HelveticaNeueLT Pro 55 Roman"/>
              </a:rPr>
              <a:t>ou que des </a:t>
            </a:r>
            <a:r>
              <a:rPr lang="fr-CA" sz="1100" b="1" dirty="0" smtClean="0">
                <a:solidFill>
                  <a:schemeClr val="bg1"/>
                </a:solidFill>
                <a:latin typeface="HelveticaNeueLT Pro 55 Roman"/>
              </a:rPr>
              <a:t>frais médicaux</a:t>
            </a:r>
            <a:r>
              <a:rPr lang="fr-CA" sz="1100" dirty="0" smtClean="0">
                <a:solidFill>
                  <a:schemeClr val="bg1"/>
                </a:solidFill>
                <a:latin typeface="HelveticaNeueLT Pro 55 Roman"/>
              </a:rPr>
              <a:t> sont à rembourser, </a:t>
            </a:r>
            <a:r>
              <a:rPr lang="fr-CA" sz="1100" b="1" dirty="0" smtClean="0">
                <a:solidFill>
                  <a:schemeClr val="bg1"/>
                </a:solidFill>
                <a:latin typeface="HelveticaNeueLT Pro 55 Roman"/>
              </a:rPr>
              <a:t>remplir le formulaire </a:t>
            </a:r>
            <a:r>
              <a:rPr lang="fr-CA" sz="1100" dirty="0" smtClean="0">
                <a:solidFill>
                  <a:schemeClr val="bg1"/>
                </a:solidFill>
                <a:latin typeface="HelveticaNeueLT Pro 55 Roman"/>
              </a:rPr>
              <a:t>« Réclamation du travailleur » de la </a:t>
            </a:r>
            <a:r>
              <a:rPr lang="fr-CA" sz="1100" i="1" dirty="0" smtClean="0">
                <a:solidFill>
                  <a:schemeClr val="bg1"/>
                </a:solidFill>
                <a:latin typeface="HelveticaNeueLT Pro 55 Roman"/>
              </a:rPr>
              <a:t>CNESST</a:t>
            </a:r>
            <a:r>
              <a:rPr lang="fr-CA" sz="1100" dirty="0" smtClean="0">
                <a:solidFill>
                  <a:schemeClr val="bg1"/>
                </a:solidFill>
                <a:latin typeface="HelveticaNeueLT Pro 55 Roman"/>
              </a:rPr>
              <a:t>;</a:t>
            </a:r>
          </a:p>
          <a:p>
            <a:pPr marL="228600" indent="-228600">
              <a:buFont typeface="+mj-lt"/>
              <a:buAutoNum type="arabicPeriod"/>
            </a:pPr>
            <a:r>
              <a:rPr lang="fr-CA" sz="1100" dirty="0" smtClean="0">
                <a:solidFill>
                  <a:schemeClr val="bg1"/>
                </a:solidFill>
                <a:latin typeface="HelveticaNeueLT Pro 55 Roman"/>
              </a:rPr>
              <a:t>Faire les </a:t>
            </a:r>
            <a:r>
              <a:rPr lang="fr-CA" sz="1100" b="1" dirty="0" smtClean="0">
                <a:solidFill>
                  <a:schemeClr val="bg1"/>
                </a:solidFill>
                <a:latin typeface="HelveticaNeueLT Pro 55 Roman"/>
              </a:rPr>
              <a:t>suivis médicaux</a:t>
            </a:r>
            <a:r>
              <a:rPr lang="fr-CA" sz="1100" dirty="0" smtClean="0">
                <a:solidFill>
                  <a:schemeClr val="bg1"/>
                </a:solidFill>
                <a:latin typeface="HelveticaNeueLT Pro 55 Roman"/>
              </a:rPr>
              <a:t> et les examens et </a:t>
            </a:r>
            <a:r>
              <a:rPr lang="fr-CA" sz="1100" b="1" dirty="0" smtClean="0">
                <a:solidFill>
                  <a:schemeClr val="bg1"/>
                </a:solidFill>
                <a:latin typeface="HelveticaNeueLT Pro 55 Roman"/>
              </a:rPr>
              <a:t>aviser</a:t>
            </a:r>
            <a:r>
              <a:rPr lang="fr-CA" sz="1100" dirty="0" smtClean="0">
                <a:solidFill>
                  <a:schemeClr val="bg1"/>
                </a:solidFill>
                <a:latin typeface="HelveticaNeueLT Pro 55 Roman"/>
              </a:rPr>
              <a:t> </a:t>
            </a:r>
            <a:r>
              <a:rPr lang="fr-CA" sz="1100" b="1" dirty="0" smtClean="0">
                <a:solidFill>
                  <a:schemeClr val="bg1"/>
                </a:solidFill>
                <a:latin typeface="HelveticaNeueLT Pro 55 Roman"/>
              </a:rPr>
              <a:t>l’employeur et la </a:t>
            </a:r>
            <a:r>
              <a:rPr lang="fr-CA" sz="1100" b="1" i="1" dirty="0" smtClean="0">
                <a:solidFill>
                  <a:schemeClr val="bg1"/>
                </a:solidFill>
                <a:latin typeface="HelveticaNeueLT Pro 55 Roman"/>
              </a:rPr>
              <a:t>CNESST</a:t>
            </a:r>
            <a:r>
              <a:rPr lang="fr-CA" sz="1100" dirty="0" smtClean="0">
                <a:solidFill>
                  <a:schemeClr val="bg1"/>
                </a:solidFill>
                <a:latin typeface="HelveticaNeueLT Pro 55 Roman"/>
              </a:rPr>
              <a:t> de tout changement.</a:t>
            </a:r>
          </a:p>
          <a:p>
            <a:pPr marL="228600" indent="-228600">
              <a:buFont typeface="+mj-lt"/>
              <a:buAutoNum type="arabicPeriod"/>
            </a:pPr>
            <a:endParaRPr lang="fr-CA" sz="1100" dirty="0" smtClean="0">
              <a:solidFill>
                <a:schemeClr val="bg1"/>
              </a:solidFill>
              <a:latin typeface="HelveticaNeueLT Pro 55 Roman"/>
            </a:endParaRPr>
          </a:p>
        </p:txBody>
      </p:sp>
    </p:spTree>
    <p:extLst>
      <p:ext uri="{BB962C8B-B14F-4D97-AF65-F5344CB8AC3E}">
        <p14:creationId xmlns:p14="http://schemas.microsoft.com/office/powerpoint/2010/main" xmlns=""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custDataLst>
              <p:tags r:id="rId1"/>
            </p:custDataLst>
          </p:nvPr>
        </p:nvSpPr>
        <p:spPr>
          <a:xfrm>
            <a:off x="409576" y="715108"/>
            <a:ext cx="2524124" cy="6463308"/>
          </a:xfrm>
          <a:prstGeom prst="rect">
            <a:avLst/>
          </a:prstGeom>
          <a:noFill/>
        </p:spPr>
        <p:txBody>
          <a:bodyPr wrap="square" rtlCol="0">
            <a:spAutoFit/>
          </a:bodyPr>
          <a:lstStyle/>
          <a:p>
            <a:pPr algn="ctr"/>
            <a:r>
              <a:rPr lang="fr-CA" sz="900" b="1" dirty="0" smtClean="0">
                <a:effectLst>
                  <a:outerShdw blurRad="38100" dist="38100" dir="2700000" algn="tl">
                    <a:srgbClr val="000000">
                      <a:alpha val="43137"/>
                    </a:srgbClr>
                  </a:outerShdw>
                </a:effectLst>
                <a:latin typeface="HelveticaNeueLT Pro 55 Roman"/>
              </a:rPr>
              <a:t>Traitement lors d’un arrêt de travail causé par un accident du travail : </a:t>
            </a:r>
          </a:p>
          <a:p>
            <a:pPr algn="ctr"/>
            <a:endParaRPr lang="fr-CA" sz="900" b="1" dirty="0" smtClean="0">
              <a:effectLst>
                <a:outerShdw blurRad="38100" dist="38100" dir="2700000" algn="tl">
                  <a:srgbClr val="000000">
                    <a:alpha val="43137"/>
                  </a:srgbClr>
                </a:outerShdw>
              </a:effectLst>
              <a:latin typeface="HelveticaNeueLT Pro 55 Roman"/>
            </a:endParaRPr>
          </a:p>
          <a:p>
            <a:pPr algn="just"/>
            <a:r>
              <a:rPr lang="fr-CA" sz="900" dirty="0" smtClean="0">
                <a:latin typeface="HelveticaNeueLT Pro 55 Roman"/>
              </a:rPr>
              <a:t>Pour l’enseignante ou l’enseignant sous contrat à </a:t>
            </a:r>
            <a:r>
              <a:rPr lang="fr-CA" sz="900" b="1" dirty="0" smtClean="0">
                <a:latin typeface="HelveticaNeueLT Pro 55 Roman"/>
              </a:rPr>
              <a:t>temps partiel </a:t>
            </a:r>
            <a:r>
              <a:rPr lang="fr-CA" sz="900" dirty="0" smtClean="0">
                <a:latin typeface="HelveticaNeueLT Pro 55 Roman"/>
              </a:rPr>
              <a:t>ou </a:t>
            </a:r>
            <a:r>
              <a:rPr lang="fr-CA" sz="900" b="1" dirty="0" smtClean="0">
                <a:latin typeface="HelveticaNeueLT Pro 55 Roman"/>
              </a:rPr>
              <a:t>temps plein</a:t>
            </a:r>
            <a:r>
              <a:rPr lang="fr-CA" sz="900" dirty="0" smtClean="0">
                <a:latin typeface="HelveticaNeueLT Pro 55 Roman"/>
              </a:rPr>
              <a:t>, le traitement net sera maintenu pendant la </a:t>
            </a:r>
            <a:r>
              <a:rPr lang="fr-CA" sz="900" b="1" dirty="0" smtClean="0">
                <a:latin typeface="HelveticaNeueLT Pro 55 Roman"/>
              </a:rPr>
              <a:t>durée du contrat</a:t>
            </a:r>
            <a:r>
              <a:rPr lang="fr-CA" sz="900" dirty="0" smtClean="0">
                <a:latin typeface="HelveticaNeueLT Pro 55 Roman"/>
              </a:rPr>
              <a:t>.</a:t>
            </a:r>
          </a:p>
          <a:p>
            <a:pPr algn="just"/>
            <a:endParaRPr lang="fr-CA" sz="900" dirty="0" smtClean="0">
              <a:latin typeface="HelveticaNeueLT Pro 55 Roman"/>
            </a:endParaRPr>
          </a:p>
          <a:p>
            <a:pPr algn="just"/>
            <a:r>
              <a:rPr lang="fr-CA" sz="900" dirty="0" smtClean="0">
                <a:latin typeface="HelveticaNeueLT Pro 55 Roman"/>
              </a:rPr>
              <a:t>Pour l’enseignante ou l’enseignant suppléant, à la leçon ou dont le contrat est terminé, la </a:t>
            </a:r>
            <a:r>
              <a:rPr lang="fr-CA" sz="900" i="1" dirty="0" smtClean="0">
                <a:latin typeface="HelveticaNeueLT Pro 55 Roman"/>
              </a:rPr>
              <a:t>Loi sur les accidents du travail et les maladies professionnelles </a:t>
            </a:r>
            <a:r>
              <a:rPr lang="fr-CA" sz="900" dirty="0" smtClean="0">
                <a:latin typeface="HelveticaNeueLT Pro 55 Roman"/>
              </a:rPr>
              <a:t>s’applique : </a:t>
            </a:r>
          </a:p>
          <a:p>
            <a:pPr marL="171450" indent="-171450" algn="just">
              <a:buFont typeface="Arial" panose="020B0604020202020204" pitchFamily="34" charset="0"/>
              <a:buChar char="•"/>
            </a:pPr>
            <a:r>
              <a:rPr lang="fr-CA" sz="900" dirty="0" smtClean="0">
                <a:latin typeface="HelveticaNeueLT Pro 55 Roman"/>
              </a:rPr>
              <a:t>La journée de l’accident est payée par l’employeur;</a:t>
            </a:r>
          </a:p>
          <a:p>
            <a:pPr marL="171450" indent="-171450" algn="just">
              <a:buFont typeface="Arial" panose="020B0604020202020204" pitchFamily="34" charset="0"/>
              <a:buChar char="•"/>
            </a:pPr>
            <a:r>
              <a:rPr lang="fr-CA" sz="900" dirty="0" smtClean="0">
                <a:latin typeface="HelveticaNeueLT Pro 55 Roman"/>
              </a:rPr>
              <a:t>Les 14 premiers jours sont payés à 90 % du revenu net assurable par l’employeur;</a:t>
            </a:r>
          </a:p>
          <a:p>
            <a:pPr marL="171450" indent="-171450" algn="just">
              <a:buFont typeface="Arial" panose="020B0604020202020204" pitchFamily="34" charset="0"/>
              <a:buChar char="•"/>
            </a:pPr>
            <a:r>
              <a:rPr lang="fr-CA" sz="900" dirty="0" smtClean="0">
                <a:latin typeface="HelveticaNeueLT Pro 55 Roman"/>
              </a:rPr>
              <a:t>À partir de la 15</a:t>
            </a:r>
            <a:r>
              <a:rPr lang="fr-CA" sz="900" baseline="30000" dirty="0" smtClean="0">
                <a:latin typeface="HelveticaNeueLT Pro 55 Roman"/>
              </a:rPr>
              <a:t>e</a:t>
            </a:r>
            <a:r>
              <a:rPr lang="fr-CA" sz="900" dirty="0" smtClean="0">
                <a:latin typeface="HelveticaNeueLT Pro 55 Roman"/>
              </a:rPr>
              <a:t> journée, chaque jour est payé à 90 % du revenu net assurable par la CNESST.</a:t>
            </a:r>
            <a:endParaRPr lang="fr-CA" sz="900" dirty="0">
              <a:latin typeface="HelveticaNeueLT Pro 55 Roman"/>
            </a:endParaRPr>
          </a:p>
          <a:p>
            <a:pPr marL="171450" indent="-171450">
              <a:buFont typeface="Arial" panose="020B0604020202020204" pitchFamily="34" charset="0"/>
              <a:buChar char="•"/>
            </a:pPr>
            <a:endParaRPr lang="fr-CA" sz="900" b="1" dirty="0">
              <a:effectLst>
                <a:outerShdw blurRad="38100" dist="38100" dir="2700000" algn="tl">
                  <a:srgbClr val="000000">
                    <a:alpha val="43137"/>
                  </a:srgbClr>
                </a:outerShdw>
              </a:effectLst>
              <a:latin typeface="HelveticaNeueLT Pro 55 Roman"/>
            </a:endParaRPr>
          </a:p>
          <a:p>
            <a:pPr algn="ctr"/>
            <a:r>
              <a:rPr lang="fr-CA" sz="900" b="1" dirty="0" smtClean="0">
                <a:effectLst>
                  <a:outerShdw blurRad="38100" dist="38100" dir="2700000" algn="tl">
                    <a:srgbClr val="000000">
                      <a:alpha val="43137"/>
                    </a:srgbClr>
                  </a:outerShdw>
                </a:effectLst>
                <a:latin typeface="HelveticaNeueLT Pro 55 Roman"/>
              </a:rPr>
              <a:t>Assurance </a:t>
            </a:r>
            <a:r>
              <a:rPr lang="fr-CA" sz="900" b="1" dirty="0">
                <a:effectLst>
                  <a:outerShdw blurRad="38100" dist="38100" dir="2700000" algn="tl">
                    <a:srgbClr val="000000">
                      <a:alpha val="43137"/>
                    </a:srgbClr>
                  </a:outerShdw>
                </a:effectLst>
                <a:latin typeface="HelveticaNeueLT Pro 55 Roman"/>
              </a:rPr>
              <a:t>salaire courte durée </a:t>
            </a:r>
            <a:br>
              <a:rPr lang="fr-CA" sz="900" b="1" dirty="0">
                <a:effectLst>
                  <a:outerShdw blurRad="38100" dist="38100" dir="2700000" algn="tl">
                    <a:srgbClr val="000000">
                      <a:alpha val="43137"/>
                    </a:srgbClr>
                  </a:outerShdw>
                </a:effectLst>
                <a:latin typeface="HelveticaNeueLT Pro 55 Roman"/>
              </a:rPr>
            </a:br>
            <a:r>
              <a:rPr lang="fr-CA" sz="900" b="1" dirty="0">
                <a:effectLst>
                  <a:outerShdw blurRad="38100" dist="38100" dir="2700000" algn="tl">
                    <a:srgbClr val="000000">
                      <a:alpha val="43137"/>
                    </a:srgbClr>
                  </a:outerShdw>
                </a:effectLst>
                <a:latin typeface="HelveticaNeueLT Pro 55 Roman"/>
              </a:rPr>
              <a:t>(104 premières semaines</a:t>
            </a:r>
            <a:r>
              <a:rPr lang="fr-CA" sz="900" b="1" dirty="0" smtClean="0">
                <a:effectLst>
                  <a:outerShdw blurRad="38100" dist="38100" dir="2700000" algn="tl">
                    <a:srgbClr val="000000">
                      <a:alpha val="43137"/>
                    </a:srgbClr>
                  </a:outerShdw>
                </a:effectLst>
                <a:latin typeface="HelveticaNeueLT Pro 55 Roman"/>
              </a:rPr>
              <a:t>)</a:t>
            </a:r>
          </a:p>
          <a:p>
            <a:pPr algn="just"/>
            <a:r>
              <a:rPr lang="fr-CA" sz="900" dirty="0" smtClean="0">
                <a:latin typeface="HelveticaNeueLT Pro 55 Roman"/>
              </a:rPr>
              <a:t>Pour </a:t>
            </a:r>
            <a:r>
              <a:rPr lang="fr-CA" sz="900" dirty="0">
                <a:latin typeface="HelveticaNeueLT Pro 55 Roman"/>
              </a:rPr>
              <a:t>les autres situations nous empêchant de faire notre travail, </a:t>
            </a:r>
            <a:r>
              <a:rPr lang="fr-CA" sz="900" dirty="0" smtClean="0">
                <a:latin typeface="HelveticaNeueLT Pro 55 Roman"/>
              </a:rPr>
              <a:t>la convention </a:t>
            </a:r>
            <a:r>
              <a:rPr lang="fr-CA" sz="900" dirty="0">
                <a:latin typeface="HelveticaNeueLT Pro 55 Roman"/>
              </a:rPr>
              <a:t>collective prévoit, pour les enseignantes et enseignants à </a:t>
            </a:r>
            <a:r>
              <a:rPr lang="fr-CA" sz="900" b="1" dirty="0">
                <a:latin typeface="HelveticaNeueLT Pro 55 Roman"/>
              </a:rPr>
              <a:t>temps partiel </a:t>
            </a:r>
            <a:r>
              <a:rPr lang="fr-CA" sz="900" dirty="0">
                <a:latin typeface="HelveticaNeueLT Pro 55 Roman"/>
              </a:rPr>
              <a:t>et à </a:t>
            </a:r>
            <a:r>
              <a:rPr lang="fr-CA" sz="900" b="1" dirty="0">
                <a:latin typeface="HelveticaNeueLT Pro 55 Roman"/>
              </a:rPr>
              <a:t>temps plein</a:t>
            </a:r>
            <a:r>
              <a:rPr lang="fr-CA" sz="900" dirty="0">
                <a:latin typeface="HelveticaNeueLT Pro 55 Roman"/>
              </a:rPr>
              <a:t>, une protection, en cas d’invalidité courte durée, payée par l’employeur. </a:t>
            </a:r>
          </a:p>
          <a:p>
            <a:pPr algn="just"/>
            <a:endParaRPr lang="fr-CA" sz="900" dirty="0">
              <a:latin typeface="HelveticaNeueLT Pro 55 Roman"/>
            </a:endParaRPr>
          </a:p>
          <a:p>
            <a:pPr algn="just"/>
            <a:r>
              <a:rPr lang="fr-CA" sz="900" dirty="0">
                <a:latin typeface="HelveticaNeueLT Pro 55 Roman"/>
              </a:rPr>
              <a:t>Une fois la couverture offerte par la convention collective épuisée, un régime d’assurance </a:t>
            </a:r>
            <a:r>
              <a:rPr lang="fr-CA" sz="900" dirty="0" smtClean="0">
                <a:latin typeface="HelveticaNeueLT Pro 55 Roman"/>
              </a:rPr>
              <a:t>privée </a:t>
            </a:r>
            <a:r>
              <a:rPr lang="fr-CA" sz="900" i="1" dirty="0" smtClean="0">
                <a:latin typeface="HelveticaNeueLT Pro 55 Roman"/>
              </a:rPr>
              <a:t>(assurance salaire longue durée) </a:t>
            </a:r>
            <a:r>
              <a:rPr lang="fr-CA" sz="900" dirty="0">
                <a:latin typeface="HelveticaNeueLT Pro 55 Roman"/>
              </a:rPr>
              <a:t>prendra le relais. </a:t>
            </a:r>
            <a:r>
              <a:rPr lang="fr-CA" sz="900" u="sng" dirty="0">
                <a:latin typeface="HelveticaNeueLT Pro 55 Roman"/>
              </a:rPr>
              <a:t>Ce dépliant n’en traite pas. </a:t>
            </a:r>
          </a:p>
          <a:p>
            <a:endParaRPr lang="fr-CA" sz="900" b="1" dirty="0" smtClean="0">
              <a:latin typeface="HelveticaNeueLT Pro 55 Roman"/>
            </a:endParaRPr>
          </a:p>
          <a:p>
            <a:pPr algn="ctr"/>
            <a:r>
              <a:rPr lang="fr-CA" sz="900" b="1" dirty="0" smtClean="0">
                <a:effectLst>
                  <a:outerShdw blurRad="38100" dist="38100" dir="2700000" algn="tl">
                    <a:srgbClr val="000000">
                      <a:alpha val="43137"/>
                    </a:srgbClr>
                  </a:outerShdw>
                </a:effectLst>
                <a:latin typeface="HelveticaNeueLT Pro 55 Roman"/>
              </a:rPr>
              <a:t>Balises de l’assurance salaire : </a:t>
            </a:r>
          </a:p>
          <a:p>
            <a:pPr algn="just"/>
            <a:r>
              <a:rPr lang="fr-CA" sz="900" dirty="0" smtClean="0">
                <a:latin typeface="HelveticaNeueLT Pro 55 Roman"/>
              </a:rPr>
              <a:t>Pour être admissible à cette couverture, il faut respecter certaines conditions  :</a:t>
            </a:r>
          </a:p>
          <a:p>
            <a:pPr marL="171450" indent="-171450" algn="just">
              <a:buFont typeface="Arial" panose="020B0604020202020204" pitchFamily="34" charset="0"/>
              <a:buChar char="•"/>
            </a:pPr>
            <a:r>
              <a:rPr lang="fr-CA" sz="900" dirty="0" smtClean="0">
                <a:latin typeface="HelveticaNeueLT Pro 55 Roman"/>
              </a:rPr>
              <a:t>Avoir un </a:t>
            </a:r>
            <a:r>
              <a:rPr lang="fr-CA" sz="900" b="1" dirty="0" smtClean="0">
                <a:latin typeface="HelveticaNeueLT Pro 55 Roman"/>
              </a:rPr>
              <a:t>diagnostic</a:t>
            </a:r>
            <a:r>
              <a:rPr lang="fr-CA" sz="900" dirty="0" smtClean="0">
                <a:latin typeface="HelveticaNeueLT Pro 55 Roman"/>
              </a:rPr>
              <a:t> médical;</a:t>
            </a:r>
          </a:p>
          <a:p>
            <a:pPr marL="171450" indent="-171450" algn="just">
              <a:buFont typeface="Arial" panose="020B0604020202020204" pitchFamily="34" charset="0"/>
              <a:buChar char="•"/>
            </a:pPr>
            <a:r>
              <a:rPr lang="fr-CA" sz="900" dirty="0" smtClean="0">
                <a:latin typeface="HelveticaNeueLT Pro 55 Roman"/>
              </a:rPr>
              <a:t>Cet état doit nécessiter un </a:t>
            </a:r>
            <a:r>
              <a:rPr lang="fr-CA" sz="900" b="1" dirty="0" smtClean="0">
                <a:latin typeface="HelveticaNeueLT Pro 55 Roman"/>
              </a:rPr>
              <a:t>suivi médical</a:t>
            </a:r>
            <a:r>
              <a:rPr lang="fr-CA" sz="900" i="1" dirty="0" smtClean="0">
                <a:latin typeface="HelveticaNeueLT Pro 55 Roman"/>
              </a:rPr>
              <a:t> (médicaments, suivi avec un spécialiste…);</a:t>
            </a:r>
            <a:endParaRPr lang="fr-CA" sz="900" dirty="0" smtClean="0">
              <a:latin typeface="HelveticaNeueLT Pro 55 Roman"/>
            </a:endParaRPr>
          </a:p>
          <a:p>
            <a:pPr marL="171450" indent="-171450" algn="just">
              <a:buFont typeface="Arial" panose="020B0604020202020204" pitchFamily="34" charset="0"/>
              <a:buChar char="•"/>
            </a:pPr>
            <a:r>
              <a:rPr lang="fr-CA" sz="900" dirty="0" smtClean="0">
                <a:latin typeface="HelveticaNeueLT Pro 55 Roman"/>
              </a:rPr>
              <a:t>Être </a:t>
            </a:r>
            <a:r>
              <a:rPr lang="fr-CA" sz="900" b="1" dirty="0" smtClean="0">
                <a:latin typeface="HelveticaNeueLT Pro 55 Roman"/>
              </a:rPr>
              <a:t>totalement incapable</a:t>
            </a:r>
            <a:r>
              <a:rPr lang="fr-CA" sz="900" dirty="0" smtClean="0">
                <a:latin typeface="HelveticaNeueLT Pro 55 Roman"/>
              </a:rPr>
              <a:t> d’accomplir les tâches habituelles de l’emploi.</a:t>
            </a:r>
          </a:p>
          <a:p>
            <a:endParaRPr lang="fr-CA" sz="900" dirty="0" smtClean="0">
              <a:latin typeface="HelveticaNeueLT Pro 55 Roman"/>
            </a:endParaRPr>
          </a:p>
          <a:p>
            <a:endParaRPr lang="fr-CA" sz="900" dirty="0" smtClean="0">
              <a:latin typeface="HelveticaNeueLT Pro 55 Roman"/>
            </a:endParaRPr>
          </a:p>
        </p:txBody>
      </p:sp>
      <p:sp>
        <p:nvSpPr>
          <p:cNvPr id="3" name="ZoneTexte 2"/>
          <p:cNvSpPr txBox="1"/>
          <p:nvPr>
            <p:custDataLst>
              <p:tags r:id="rId2"/>
            </p:custDataLst>
          </p:nvPr>
        </p:nvSpPr>
        <p:spPr>
          <a:xfrm>
            <a:off x="3781425" y="715108"/>
            <a:ext cx="2524125" cy="3693319"/>
          </a:xfrm>
          <a:prstGeom prst="rect">
            <a:avLst/>
          </a:prstGeom>
          <a:noFill/>
        </p:spPr>
        <p:txBody>
          <a:bodyPr wrap="square" rtlCol="0">
            <a:spAutoFit/>
          </a:bodyPr>
          <a:lstStyle/>
          <a:p>
            <a:pPr algn="ctr"/>
            <a:r>
              <a:rPr lang="fr-CA" sz="900" b="1" dirty="0">
                <a:effectLst>
                  <a:outerShdw blurRad="38100" dist="38100" dir="2700000" algn="tl">
                    <a:srgbClr val="000000">
                      <a:alpha val="43137"/>
                    </a:srgbClr>
                  </a:outerShdw>
                </a:effectLst>
                <a:latin typeface="HelveticaNeueLT Pro 55 Roman"/>
              </a:rPr>
              <a:t>Fonctionnement : </a:t>
            </a:r>
            <a:endParaRPr lang="fr-CA" sz="900" dirty="0">
              <a:effectLst>
                <a:outerShdw blurRad="38100" dist="38100" dir="2700000" algn="tl">
                  <a:srgbClr val="000000">
                    <a:alpha val="43137"/>
                  </a:srgbClr>
                </a:outerShdw>
              </a:effectLst>
              <a:latin typeface="HelveticaNeueLT Pro 55 Roman"/>
            </a:endParaRPr>
          </a:p>
          <a:p>
            <a:pPr marL="171450" indent="-171450" algn="just">
              <a:buFont typeface="Arial" panose="020B0604020202020204" pitchFamily="34" charset="0"/>
              <a:buChar char="•"/>
            </a:pPr>
            <a:r>
              <a:rPr lang="fr-CA" sz="900" dirty="0">
                <a:latin typeface="HelveticaNeueLT Pro 55 Roman"/>
              </a:rPr>
              <a:t>Pour une </a:t>
            </a:r>
            <a:r>
              <a:rPr lang="fr-CA" sz="900" b="1" dirty="0">
                <a:latin typeface="HelveticaNeueLT Pro 55 Roman"/>
              </a:rPr>
              <a:t>invalidité de 6 jours et plus</a:t>
            </a:r>
            <a:r>
              <a:rPr lang="fr-CA" sz="900" dirty="0">
                <a:latin typeface="HelveticaNeueLT Pro 55 Roman"/>
              </a:rPr>
              <a:t>, vous devez </a:t>
            </a:r>
            <a:r>
              <a:rPr lang="fr-CA" sz="900" b="1" dirty="0">
                <a:latin typeface="HelveticaNeueLT Pro 55 Roman"/>
              </a:rPr>
              <a:t>fournir</a:t>
            </a:r>
            <a:r>
              <a:rPr lang="fr-CA" sz="900" dirty="0">
                <a:latin typeface="HelveticaNeueLT Pro 55 Roman"/>
              </a:rPr>
              <a:t> à la </a:t>
            </a:r>
            <a:r>
              <a:rPr lang="fr-CA" sz="900" dirty="0" smtClean="0">
                <a:latin typeface="HelveticaNeueLT Pro 55 Roman"/>
              </a:rPr>
              <a:t>commission </a:t>
            </a:r>
            <a:r>
              <a:rPr lang="fr-CA" sz="900" dirty="0">
                <a:latin typeface="HelveticaNeueLT Pro 55 Roman"/>
              </a:rPr>
              <a:t>scolaire, </a:t>
            </a:r>
            <a:r>
              <a:rPr lang="fr-CA" sz="900" b="1" dirty="0">
                <a:latin typeface="HelveticaNeueLT Pro 55 Roman"/>
              </a:rPr>
              <a:t>dans les 10 jours suivant le début de l’invalidité</a:t>
            </a:r>
            <a:r>
              <a:rPr lang="fr-CA" sz="900" dirty="0">
                <a:latin typeface="HelveticaNeueLT Pro 55 Roman"/>
              </a:rPr>
              <a:t>, un </a:t>
            </a:r>
            <a:r>
              <a:rPr lang="fr-CA" sz="900" b="1" dirty="0">
                <a:latin typeface="HelveticaNeueLT Pro 55 Roman"/>
              </a:rPr>
              <a:t>certificat médical</a:t>
            </a:r>
            <a:r>
              <a:rPr lang="fr-CA" sz="900" dirty="0">
                <a:latin typeface="HelveticaNeueLT Pro 55 Roman"/>
              </a:rPr>
              <a:t> à cet effet;</a:t>
            </a:r>
          </a:p>
          <a:p>
            <a:pPr marL="171450" indent="-171450" algn="just">
              <a:buFont typeface="Arial" panose="020B0604020202020204" pitchFamily="34" charset="0"/>
              <a:buChar char="•"/>
            </a:pPr>
            <a:r>
              <a:rPr lang="fr-CA" sz="900" b="1" dirty="0">
                <a:latin typeface="HelveticaNeueLT Pro 55 Roman"/>
              </a:rPr>
              <a:t>Délai de carence de 5 jours</a:t>
            </a:r>
            <a:r>
              <a:rPr lang="fr-CA" sz="900" dirty="0">
                <a:latin typeface="HelveticaNeueLT Pro 55 Roman"/>
              </a:rPr>
              <a:t> (journées de </a:t>
            </a:r>
            <a:r>
              <a:rPr lang="fr-CA" sz="900" dirty="0" smtClean="0">
                <a:latin typeface="HelveticaNeueLT Pro 55 Roman"/>
              </a:rPr>
              <a:t>maladie, </a:t>
            </a:r>
            <a:r>
              <a:rPr lang="fr-CA" sz="900" dirty="0">
                <a:latin typeface="HelveticaNeueLT Pro 55 Roman"/>
              </a:rPr>
              <a:t>ou à défaut, sans traitement);</a:t>
            </a:r>
          </a:p>
          <a:p>
            <a:pPr marL="171450" indent="-171450" algn="just">
              <a:buFont typeface="Arial" panose="020B0604020202020204" pitchFamily="34" charset="0"/>
              <a:buChar char="•"/>
            </a:pPr>
            <a:r>
              <a:rPr lang="fr-CA" sz="900" dirty="0">
                <a:latin typeface="HelveticaNeueLT Pro 55 Roman"/>
              </a:rPr>
              <a:t>51 semaines </a:t>
            </a:r>
            <a:r>
              <a:rPr lang="fr-CA" sz="900" dirty="0" smtClean="0">
                <a:latin typeface="HelveticaNeueLT Pro 55 Roman"/>
              </a:rPr>
              <a:t>suivantes : </a:t>
            </a:r>
            <a:r>
              <a:rPr lang="fr-CA" sz="900" b="1" dirty="0" smtClean="0">
                <a:latin typeface="HelveticaNeueLT Pro 55 Roman"/>
              </a:rPr>
              <a:t>75 %</a:t>
            </a:r>
            <a:r>
              <a:rPr lang="fr-CA" sz="900" dirty="0" smtClean="0">
                <a:latin typeface="HelveticaNeueLT Pro 55 Roman"/>
              </a:rPr>
              <a:t> </a:t>
            </a:r>
            <a:r>
              <a:rPr lang="fr-CA" sz="900" dirty="0">
                <a:latin typeface="HelveticaNeueLT Pro 55 Roman"/>
              </a:rPr>
              <a:t>du traitement au moment de l’arrêt de travail; </a:t>
            </a:r>
          </a:p>
          <a:p>
            <a:pPr marL="171450" indent="-171450" algn="just">
              <a:buFont typeface="Arial" panose="020B0604020202020204" pitchFamily="34" charset="0"/>
              <a:buChar char="•"/>
            </a:pPr>
            <a:r>
              <a:rPr lang="fr-CA" sz="900" dirty="0">
                <a:latin typeface="HelveticaNeueLT Pro 55 Roman"/>
              </a:rPr>
              <a:t>52 semaines </a:t>
            </a:r>
            <a:r>
              <a:rPr lang="fr-CA" sz="900" dirty="0" smtClean="0">
                <a:latin typeface="HelveticaNeueLT Pro 55 Roman"/>
              </a:rPr>
              <a:t>suivantes : </a:t>
            </a:r>
            <a:r>
              <a:rPr lang="fr-CA" sz="900" b="1" dirty="0">
                <a:latin typeface="HelveticaNeueLT Pro 55 Roman"/>
              </a:rPr>
              <a:t>66⅔</a:t>
            </a:r>
            <a:r>
              <a:rPr lang="fr-CA" sz="900" dirty="0">
                <a:latin typeface="HelveticaNeueLT Pro 55 Roman"/>
              </a:rPr>
              <a:t>%.</a:t>
            </a:r>
          </a:p>
          <a:p>
            <a:endParaRPr lang="fr-CA" sz="900" b="1" dirty="0">
              <a:effectLst>
                <a:outerShdw blurRad="38100" dist="38100" dir="2700000" algn="tl">
                  <a:srgbClr val="000000">
                    <a:alpha val="43137"/>
                  </a:srgbClr>
                </a:outerShdw>
              </a:effectLst>
              <a:latin typeface="HelveticaNeueLT Pro 55 Roman"/>
            </a:endParaRPr>
          </a:p>
          <a:p>
            <a:pPr algn="ctr"/>
            <a:r>
              <a:rPr lang="fr-CA" sz="900" b="1" dirty="0" smtClean="0">
                <a:effectLst>
                  <a:outerShdw blurRad="38100" dist="38100" dir="2700000" algn="tl">
                    <a:srgbClr val="000000">
                      <a:alpha val="43137"/>
                    </a:srgbClr>
                  </a:outerShdw>
                </a:effectLst>
                <a:latin typeface="HelveticaNeueLT Pro 55 Roman"/>
              </a:rPr>
              <a:t>Tout </a:t>
            </a:r>
            <a:r>
              <a:rPr lang="fr-CA" sz="900" b="1" dirty="0">
                <a:effectLst>
                  <a:outerShdw blurRad="38100" dist="38100" dir="2700000" algn="tl">
                    <a:srgbClr val="000000">
                      <a:alpha val="43137"/>
                    </a:srgbClr>
                  </a:outerShdw>
                </a:effectLst>
                <a:latin typeface="HelveticaNeueLT Pro 55 Roman"/>
              </a:rPr>
              <a:t>au long de l’invalidité, l’employeur peut : </a:t>
            </a:r>
          </a:p>
          <a:p>
            <a:pPr marL="171450" indent="-171450">
              <a:buFont typeface="Arial" panose="020B0604020202020204" pitchFamily="34" charset="0"/>
              <a:buChar char="•"/>
            </a:pPr>
            <a:r>
              <a:rPr lang="fr-CA" sz="900" b="1" dirty="0">
                <a:latin typeface="HelveticaNeueLT Pro 55 Roman"/>
              </a:rPr>
              <a:t>Demander des rapports médicaux</a:t>
            </a:r>
            <a:r>
              <a:rPr lang="fr-CA" sz="900" dirty="0">
                <a:latin typeface="HelveticaNeueLT Pro 55 Roman"/>
              </a:rPr>
              <a:t> pour obtenir </a:t>
            </a:r>
            <a:r>
              <a:rPr lang="fr-CA" sz="900" dirty="0" smtClean="0">
                <a:latin typeface="HelveticaNeueLT Pro 55 Roman"/>
              </a:rPr>
              <a:t>davantage </a:t>
            </a:r>
            <a:r>
              <a:rPr lang="fr-CA" sz="900" dirty="0">
                <a:latin typeface="HelveticaNeueLT Pro 55 Roman"/>
              </a:rPr>
              <a:t>d’informations sur l’invalidité;</a:t>
            </a:r>
          </a:p>
          <a:p>
            <a:pPr marL="171450" indent="-171450" algn="just">
              <a:buFont typeface="Arial" panose="020B0604020202020204" pitchFamily="34" charset="0"/>
              <a:buChar char="•"/>
            </a:pPr>
            <a:r>
              <a:rPr lang="fr-CA" sz="900" b="1" dirty="0">
                <a:latin typeface="HelveticaNeueLT Pro 55 Roman"/>
              </a:rPr>
              <a:t>Vous faire voir un de leurs médecins conseils ou vous faire expertiser</a:t>
            </a:r>
            <a:r>
              <a:rPr lang="fr-CA" sz="900" b="1" dirty="0" smtClean="0">
                <a:latin typeface="HelveticaNeueLT Pro 55 Roman"/>
              </a:rPr>
              <a:t>.</a:t>
            </a:r>
            <a:r>
              <a:rPr lang="fr-CA" sz="900" dirty="0" smtClean="0">
                <a:latin typeface="HelveticaNeueLT Pro 55 Roman"/>
              </a:rPr>
              <a:t> </a:t>
            </a:r>
            <a:r>
              <a:rPr lang="fr-CA" sz="900" i="1" dirty="0">
                <a:latin typeface="HelveticaNeueLT Pro 55 Roman"/>
              </a:rPr>
              <a:t>C</a:t>
            </a:r>
            <a:r>
              <a:rPr lang="fr-CA" sz="900" i="1" dirty="0" smtClean="0">
                <a:latin typeface="HelveticaNeueLT Pro 55 Roman"/>
              </a:rPr>
              <a:t>ontactez </a:t>
            </a:r>
            <a:r>
              <a:rPr lang="fr-CA" sz="900" i="1" dirty="0">
                <a:latin typeface="HelveticaNeueLT Pro 55 Roman"/>
              </a:rPr>
              <a:t>le </a:t>
            </a:r>
            <a:r>
              <a:rPr lang="fr-CA" sz="900" i="1" dirty="0" smtClean="0">
                <a:latin typeface="HelveticaNeueLT Pro 55 Roman"/>
              </a:rPr>
              <a:t>syndicat en lien avec cette procédure.</a:t>
            </a:r>
          </a:p>
          <a:p>
            <a:endParaRPr lang="fr-CA" sz="900" b="1" dirty="0" smtClean="0">
              <a:latin typeface="HelveticaNeueLT Pro 55 Roman"/>
            </a:endParaRPr>
          </a:p>
          <a:p>
            <a:pPr algn="ctr"/>
            <a:r>
              <a:rPr lang="fr-CA" sz="900" i="1" dirty="0" smtClean="0">
                <a:latin typeface="HelveticaNeueLT Pro 55 Roman"/>
              </a:rPr>
              <a:t>Pendant </a:t>
            </a:r>
            <a:r>
              <a:rPr lang="fr-CA" sz="900" i="1" dirty="0">
                <a:latin typeface="HelveticaNeueLT Pro 55 Roman"/>
              </a:rPr>
              <a:t>les semaines d’assurances salaire, vous ne payez pas de RREGOP, mais êtes considérés comme cotisant, donc pas besoin de </a:t>
            </a:r>
            <a:r>
              <a:rPr lang="fr-CA" sz="900" i="1" dirty="0" smtClean="0">
                <a:latin typeface="HelveticaNeueLT Pro 55 Roman"/>
              </a:rPr>
              <a:t>racheter.</a:t>
            </a:r>
            <a:endParaRPr lang="fr-CA" sz="1100" i="1" dirty="0">
              <a:latin typeface="HelveticaNeueLT Pro 55 Roman"/>
            </a:endParaRPr>
          </a:p>
        </p:txBody>
      </p:sp>
      <p:sp>
        <p:nvSpPr>
          <p:cNvPr id="4" name="ZoneTexte 3"/>
          <p:cNvSpPr txBox="1"/>
          <p:nvPr>
            <p:custDataLst>
              <p:tags r:id="rId3"/>
            </p:custDataLst>
          </p:nvPr>
        </p:nvSpPr>
        <p:spPr>
          <a:xfrm>
            <a:off x="7143750" y="715108"/>
            <a:ext cx="2514599" cy="6324808"/>
          </a:xfrm>
          <a:prstGeom prst="rect">
            <a:avLst/>
          </a:prstGeom>
          <a:noFill/>
        </p:spPr>
        <p:txBody>
          <a:bodyPr wrap="square" rtlCol="0">
            <a:spAutoFit/>
          </a:bodyPr>
          <a:lstStyle/>
          <a:p>
            <a:pPr algn="ctr"/>
            <a:r>
              <a:rPr lang="fr-CA" sz="900" b="1" dirty="0">
                <a:effectLst>
                  <a:outerShdw blurRad="38100" dist="38100" dir="2700000" algn="tl">
                    <a:srgbClr val="000000">
                      <a:alpha val="43137"/>
                    </a:srgbClr>
                  </a:outerShdw>
                </a:effectLst>
                <a:latin typeface="HelveticaNeueLT Pro 55 Roman"/>
              </a:rPr>
              <a:t>Fin d’une période </a:t>
            </a:r>
            <a:r>
              <a:rPr lang="fr-CA" sz="900" b="1" dirty="0" smtClean="0">
                <a:effectLst>
                  <a:outerShdw blurRad="38100" dist="38100" dir="2700000" algn="tl">
                    <a:srgbClr val="000000">
                      <a:alpha val="43137"/>
                    </a:srgbClr>
                  </a:outerShdw>
                </a:effectLst>
                <a:latin typeface="HelveticaNeueLT Pro 55 Roman"/>
              </a:rPr>
              <a:t>d’invalidité:</a:t>
            </a:r>
            <a:endParaRPr lang="fr-CA" sz="900" b="1" dirty="0">
              <a:effectLst>
                <a:outerShdw blurRad="38100" dist="38100" dir="2700000" algn="tl">
                  <a:srgbClr val="000000">
                    <a:alpha val="43137"/>
                  </a:srgbClr>
                </a:outerShdw>
              </a:effectLst>
              <a:latin typeface="HelveticaNeueLT Pro 55 Roman"/>
            </a:endParaRPr>
          </a:p>
          <a:p>
            <a:pPr algn="just"/>
            <a:r>
              <a:rPr lang="fr-CA" sz="900" dirty="0" smtClean="0">
                <a:latin typeface="HelveticaNeueLT Pro 55 Roman"/>
              </a:rPr>
              <a:t>Pour une invalidité de</a:t>
            </a:r>
            <a:r>
              <a:rPr lang="fr-CA" sz="900" b="1" dirty="0" smtClean="0">
                <a:latin typeface="HelveticaNeueLT Pro 55 Roman"/>
              </a:rPr>
              <a:t> </a:t>
            </a:r>
            <a:r>
              <a:rPr lang="fr-CA" sz="900" b="1" dirty="0">
                <a:latin typeface="HelveticaNeueLT Pro 55 Roman"/>
              </a:rPr>
              <a:t>3 mois ou </a:t>
            </a:r>
            <a:r>
              <a:rPr lang="fr-CA" sz="900" b="1" dirty="0" smtClean="0">
                <a:latin typeface="HelveticaNeueLT Pro 55 Roman"/>
              </a:rPr>
              <a:t>moins</a:t>
            </a:r>
            <a:r>
              <a:rPr lang="fr-CA" sz="900" dirty="0" smtClean="0">
                <a:latin typeface="HelveticaNeueLT Pro 55 Roman"/>
              </a:rPr>
              <a:t> : </a:t>
            </a:r>
          </a:p>
          <a:p>
            <a:pPr marL="171450" indent="-171450" algn="just">
              <a:buFont typeface="Arial" panose="020B0604020202020204" pitchFamily="34" charset="0"/>
              <a:buChar char="•"/>
            </a:pPr>
            <a:r>
              <a:rPr lang="fr-CA" sz="900" dirty="0" smtClean="0">
                <a:latin typeface="HelveticaNeueLT Pro 55 Roman"/>
              </a:rPr>
              <a:t>Obligation d’effectuer</a:t>
            </a:r>
            <a:r>
              <a:rPr lang="fr-CA" sz="900" b="1" dirty="0" smtClean="0">
                <a:latin typeface="HelveticaNeueLT Pro 55 Roman"/>
              </a:rPr>
              <a:t> </a:t>
            </a:r>
            <a:r>
              <a:rPr lang="fr-CA" sz="900" b="1" dirty="0">
                <a:latin typeface="HelveticaNeueLT Pro 55 Roman"/>
              </a:rPr>
              <a:t>8 jours de travail effectif à temps plein ou de disponibilité </a:t>
            </a:r>
            <a:r>
              <a:rPr lang="fr-CA" sz="900" b="1" dirty="0" smtClean="0">
                <a:latin typeface="HelveticaNeueLT Pro 55 Roman"/>
              </a:rPr>
              <a:t>pour un </a:t>
            </a:r>
            <a:r>
              <a:rPr lang="fr-CA" sz="900" b="1" dirty="0">
                <a:latin typeface="HelveticaNeueLT Pro 55 Roman"/>
              </a:rPr>
              <a:t>travail à temps plein</a:t>
            </a:r>
            <a:r>
              <a:rPr lang="fr-CA" sz="900" dirty="0">
                <a:latin typeface="HelveticaNeueLT Pro 55 Roman"/>
              </a:rPr>
              <a:t> </a:t>
            </a:r>
            <a:r>
              <a:rPr lang="fr-CA" sz="900" dirty="0" smtClean="0">
                <a:latin typeface="HelveticaNeueLT Pro 55 Roman"/>
              </a:rPr>
              <a:t>afin de mettre </a:t>
            </a:r>
            <a:r>
              <a:rPr lang="fr-CA" sz="900" dirty="0">
                <a:latin typeface="HelveticaNeueLT Pro 55 Roman"/>
              </a:rPr>
              <a:t>un terme à la période d’invalidité. </a:t>
            </a:r>
            <a:endParaRPr lang="fr-CA" sz="900" dirty="0" smtClean="0">
              <a:latin typeface="HelveticaNeueLT Pro 55 Roman"/>
            </a:endParaRPr>
          </a:p>
          <a:p>
            <a:pPr algn="just"/>
            <a:endParaRPr lang="fr-CA" sz="900" dirty="0">
              <a:latin typeface="HelveticaNeueLT Pro 55 Roman"/>
            </a:endParaRPr>
          </a:p>
          <a:p>
            <a:pPr algn="just"/>
            <a:r>
              <a:rPr lang="fr-CA" sz="900" dirty="0" smtClean="0">
                <a:latin typeface="HelveticaNeueLT Pro 55 Roman"/>
              </a:rPr>
              <a:t>Pour </a:t>
            </a:r>
            <a:r>
              <a:rPr lang="fr-CA" sz="900" dirty="0">
                <a:latin typeface="HelveticaNeueLT Pro 55 Roman"/>
              </a:rPr>
              <a:t>toute invalidité </a:t>
            </a:r>
            <a:r>
              <a:rPr lang="fr-CA" sz="900" dirty="0" smtClean="0">
                <a:latin typeface="HelveticaNeueLT Pro 55 Roman"/>
              </a:rPr>
              <a:t>de </a:t>
            </a:r>
            <a:r>
              <a:rPr lang="fr-CA" sz="900" b="1" dirty="0" smtClean="0">
                <a:latin typeface="HelveticaNeueLT Pro 55 Roman"/>
              </a:rPr>
              <a:t>plus de </a:t>
            </a:r>
            <a:r>
              <a:rPr lang="fr-CA" sz="900" b="1" dirty="0">
                <a:latin typeface="HelveticaNeueLT Pro 55 Roman"/>
              </a:rPr>
              <a:t>3 </a:t>
            </a:r>
            <a:r>
              <a:rPr lang="fr-CA" sz="900" b="1" dirty="0" smtClean="0">
                <a:latin typeface="HelveticaNeueLT Pro 55 Roman"/>
              </a:rPr>
              <a:t>mois</a:t>
            </a:r>
            <a:r>
              <a:rPr lang="fr-CA" sz="900" dirty="0" smtClean="0">
                <a:latin typeface="HelveticaNeueLT Pro 55 Roman"/>
              </a:rPr>
              <a:t> : </a:t>
            </a:r>
          </a:p>
          <a:p>
            <a:pPr marL="171450" indent="-171450" algn="just">
              <a:buFont typeface="Arial" panose="020B0604020202020204" pitchFamily="34" charset="0"/>
              <a:buChar char="•"/>
            </a:pPr>
            <a:r>
              <a:rPr lang="fr-CA" sz="900" dirty="0" smtClean="0">
                <a:latin typeface="HelveticaNeueLT Pro 55 Roman"/>
              </a:rPr>
              <a:t>Obligation de </a:t>
            </a:r>
            <a:r>
              <a:rPr lang="fr-CA" sz="900" dirty="0">
                <a:latin typeface="HelveticaNeueLT Pro 55 Roman"/>
              </a:rPr>
              <a:t>compléter</a:t>
            </a:r>
            <a:r>
              <a:rPr lang="fr-CA" sz="900" b="1" dirty="0">
                <a:latin typeface="HelveticaNeueLT Pro 55 Roman"/>
              </a:rPr>
              <a:t> 35 jours de travail à temps plein ou de </a:t>
            </a:r>
            <a:r>
              <a:rPr lang="fr-CA" sz="900" b="1" dirty="0" smtClean="0">
                <a:latin typeface="HelveticaNeueLT Pro 55 Roman"/>
              </a:rPr>
              <a:t>disponibilité pour un travail à temps plein </a:t>
            </a:r>
            <a:r>
              <a:rPr lang="fr-CA" sz="900" dirty="0" smtClean="0">
                <a:latin typeface="HelveticaNeueLT Pro 55 Roman"/>
              </a:rPr>
              <a:t>afin de mettre fin à la période d’invalidité. </a:t>
            </a:r>
          </a:p>
          <a:p>
            <a:pPr algn="just"/>
            <a:endParaRPr lang="fr-CA" sz="900" dirty="0">
              <a:latin typeface="HelveticaNeueLT Pro 55 Roman"/>
            </a:endParaRPr>
          </a:p>
          <a:p>
            <a:pPr algn="just"/>
            <a:r>
              <a:rPr lang="fr-CA" sz="900" dirty="0" smtClean="0">
                <a:latin typeface="HelveticaNeueLT Pro 55 Roman"/>
              </a:rPr>
              <a:t>À défaut, votre « invalidité » se poursuivra et vous serez couverts par l’assurance salaire pour toute absence à moins qu’une période subséquente soit attribuable à un élément différent que ce qui était à la base de l’invalidité précédente. </a:t>
            </a:r>
            <a:endParaRPr lang="fr-CA" sz="900" dirty="0">
              <a:latin typeface="HelveticaNeueLT Pro 55 Roman"/>
            </a:endParaRPr>
          </a:p>
          <a:p>
            <a:endParaRPr lang="fr-CA" sz="900" dirty="0">
              <a:latin typeface="HelveticaNeueLT Pro 55 Roman"/>
            </a:endParaRPr>
          </a:p>
          <a:p>
            <a:pPr algn="ctr"/>
            <a:r>
              <a:rPr lang="fr-CA" sz="900" b="1" dirty="0">
                <a:effectLst>
                  <a:outerShdw blurRad="38100" dist="38100" dir="2700000" algn="tl">
                    <a:srgbClr val="000000">
                      <a:alpha val="43137"/>
                    </a:srgbClr>
                  </a:outerShdw>
                </a:effectLst>
                <a:latin typeface="HelveticaNeueLT Pro 55 Roman"/>
              </a:rPr>
              <a:t>Retour progressif</a:t>
            </a:r>
          </a:p>
          <a:p>
            <a:pPr algn="just"/>
            <a:r>
              <a:rPr lang="fr-CA" sz="900" dirty="0">
                <a:latin typeface="HelveticaNeueLT Pro 55 Roman"/>
              </a:rPr>
              <a:t>La convention collective prévoit </a:t>
            </a:r>
            <a:r>
              <a:rPr lang="fr-CA" sz="900" dirty="0" smtClean="0">
                <a:latin typeface="HelveticaNeueLT Pro 55 Roman"/>
              </a:rPr>
              <a:t>qu’un retour progressif peut être accordé par l’employeur si : </a:t>
            </a:r>
          </a:p>
          <a:p>
            <a:pPr marL="171450" indent="-171450" algn="just">
              <a:buFont typeface="Arial" panose="020B0604020202020204" pitchFamily="34" charset="0"/>
              <a:buChar char="•"/>
            </a:pPr>
            <a:r>
              <a:rPr lang="fr-CA" sz="900" dirty="0" smtClean="0">
                <a:latin typeface="HelveticaNeueLT Pro 55 Roman"/>
              </a:rPr>
              <a:t>L’absence est de</a:t>
            </a:r>
            <a:r>
              <a:rPr lang="fr-CA" sz="900" b="1" dirty="0" smtClean="0">
                <a:latin typeface="HelveticaNeueLT Pro 55 Roman"/>
              </a:rPr>
              <a:t> </a:t>
            </a:r>
            <a:r>
              <a:rPr lang="fr-CA" sz="900" b="1" dirty="0">
                <a:latin typeface="HelveticaNeueLT Pro 55 Roman"/>
              </a:rPr>
              <a:t>12 semaines </a:t>
            </a:r>
            <a:r>
              <a:rPr lang="fr-CA" sz="900" b="1" dirty="0" smtClean="0">
                <a:latin typeface="HelveticaNeueLT Pro 55 Roman"/>
              </a:rPr>
              <a:t>ou plus</a:t>
            </a:r>
            <a:r>
              <a:rPr lang="fr-CA" sz="900" dirty="0" smtClean="0">
                <a:latin typeface="HelveticaNeueLT Pro 55 Roman"/>
              </a:rPr>
              <a:t>;</a:t>
            </a:r>
          </a:p>
          <a:p>
            <a:pPr marL="171450" indent="-171450" algn="just">
              <a:buFont typeface="Arial" panose="020B0604020202020204" pitchFamily="34" charset="0"/>
              <a:buChar char="•"/>
            </a:pPr>
            <a:r>
              <a:rPr lang="fr-CA" sz="900" dirty="0">
                <a:latin typeface="HelveticaNeueLT Pro 55 Roman"/>
              </a:rPr>
              <a:t>L</a:t>
            </a:r>
            <a:r>
              <a:rPr lang="fr-CA" sz="900" dirty="0" smtClean="0">
                <a:latin typeface="HelveticaNeueLT Pro 55 Roman"/>
              </a:rPr>
              <a:t>e</a:t>
            </a:r>
            <a:r>
              <a:rPr lang="fr-CA" sz="900" b="1" dirty="0" smtClean="0">
                <a:latin typeface="HelveticaNeueLT Pro 55 Roman"/>
              </a:rPr>
              <a:t> médecin traitant </a:t>
            </a:r>
            <a:r>
              <a:rPr lang="fr-CA" sz="900" dirty="0" smtClean="0">
                <a:latin typeface="HelveticaNeueLT Pro 55 Roman"/>
              </a:rPr>
              <a:t>en fait la </a:t>
            </a:r>
            <a:r>
              <a:rPr lang="fr-CA" sz="900" b="1" dirty="0" smtClean="0">
                <a:latin typeface="HelveticaNeueLT Pro 55 Roman"/>
              </a:rPr>
              <a:t>recommandation</a:t>
            </a:r>
            <a:r>
              <a:rPr lang="fr-CA" sz="900" dirty="0" smtClean="0">
                <a:latin typeface="HelveticaNeueLT Pro 55 Roman"/>
              </a:rPr>
              <a:t>. </a:t>
            </a:r>
          </a:p>
          <a:p>
            <a:pPr algn="just"/>
            <a:endParaRPr lang="fr-CA" sz="900" dirty="0">
              <a:latin typeface="HelveticaNeueLT Pro 55 Roman"/>
            </a:endParaRPr>
          </a:p>
          <a:p>
            <a:pPr algn="just"/>
            <a:r>
              <a:rPr lang="fr-CA" sz="900" dirty="0" smtClean="0">
                <a:latin typeface="HelveticaNeueLT Pro 55 Roman"/>
              </a:rPr>
              <a:t>De plus, le retour progressif : </a:t>
            </a:r>
          </a:p>
          <a:p>
            <a:pPr marL="171450" indent="-171450" algn="just">
              <a:buFont typeface="Arial" panose="020B0604020202020204" pitchFamily="34" charset="0"/>
              <a:buChar char="•"/>
            </a:pPr>
            <a:r>
              <a:rPr lang="fr-CA" sz="900" dirty="0" smtClean="0">
                <a:latin typeface="HelveticaNeueLT Pro 55 Roman"/>
              </a:rPr>
              <a:t>Ne doit </a:t>
            </a:r>
            <a:r>
              <a:rPr lang="fr-CA" sz="900" b="1" dirty="0">
                <a:latin typeface="HelveticaNeueLT Pro 55 Roman"/>
              </a:rPr>
              <a:t>pas excéder 12 </a:t>
            </a:r>
            <a:r>
              <a:rPr lang="fr-CA" sz="900" b="1" dirty="0" smtClean="0">
                <a:latin typeface="HelveticaNeueLT Pro 55 Roman"/>
              </a:rPr>
              <a:t>semaines;</a:t>
            </a:r>
          </a:p>
          <a:p>
            <a:pPr marL="171450" indent="-171450" algn="just">
              <a:buFont typeface="Arial" panose="020B0604020202020204" pitchFamily="34" charset="0"/>
              <a:buChar char="•"/>
            </a:pPr>
            <a:r>
              <a:rPr lang="fr-CA" sz="900" dirty="0" smtClean="0">
                <a:latin typeface="HelveticaNeueLT Pro 55 Roman"/>
              </a:rPr>
              <a:t>Doit </a:t>
            </a:r>
            <a:r>
              <a:rPr lang="fr-CA" sz="900" dirty="0">
                <a:latin typeface="HelveticaNeueLT Pro 55 Roman"/>
              </a:rPr>
              <a:t>être suivi </a:t>
            </a:r>
            <a:r>
              <a:rPr lang="fr-CA" sz="900" b="1" dirty="0">
                <a:latin typeface="HelveticaNeueLT Pro 55 Roman"/>
              </a:rPr>
              <a:t>d’un retour au travail à </a:t>
            </a:r>
            <a:r>
              <a:rPr lang="fr-CA" sz="900" b="1" dirty="0" smtClean="0">
                <a:latin typeface="HelveticaNeueLT Pro 55 Roman"/>
              </a:rPr>
              <a:t>100 %</a:t>
            </a:r>
            <a:r>
              <a:rPr lang="fr-CA" sz="900" dirty="0" smtClean="0">
                <a:latin typeface="HelveticaNeueLT Pro 55 Roman"/>
              </a:rPr>
              <a:t>. </a:t>
            </a:r>
          </a:p>
          <a:p>
            <a:pPr marL="171450" indent="-171450"/>
            <a:endParaRPr lang="fr-CA" sz="900" dirty="0" smtClean="0">
              <a:latin typeface="HelveticaNeueLT Pro 55 Roman"/>
            </a:endParaRPr>
          </a:p>
          <a:p>
            <a:pPr marL="171450" indent="-171450" algn="ctr"/>
            <a:r>
              <a:rPr lang="fr-CA" sz="900" i="1" dirty="0" smtClean="0">
                <a:latin typeface="HelveticaNeueLT Pro 55 Roman"/>
              </a:rPr>
              <a:t>Vous êtes toujours considérés en invalidité lors d’un retour progressif.</a:t>
            </a:r>
          </a:p>
          <a:p>
            <a:pPr marL="171450" indent="-171450"/>
            <a:endParaRPr lang="fr-CA" sz="900" dirty="0">
              <a:latin typeface="HelveticaNeueLT Pro 55 Roman"/>
            </a:endParaRPr>
          </a:p>
          <a:p>
            <a:pPr algn="ctr"/>
            <a:r>
              <a:rPr lang="fr-CA" sz="900" i="1" dirty="0" smtClean="0">
                <a:latin typeface="HelveticaNeueLT Pro 55 Roman"/>
              </a:rPr>
              <a:t>La </a:t>
            </a:r>
            <a:r>
              <a:rPr lang="fr-CA" sz="900" i="1" dirty="0">
                <a:latin typeface="HelveticaNeueLT Pro 55 Roman"/>
              </a:rPr>
              <a:t>référence aux 12 semaines, tant pour l’octroi du retour progressif que pour sa durée, peut être modulée en fonction de situations </a:t>
            </a:r>
            <a:r>
              <a:rPr lang="fr-CA" sz="900" i="1" dirty="0" smtClean="0">
                <a:latin typeface="HelveticaNeueLT Pro 55 Roman"/>
              </a:rPr>
              <a:t>particulières. Un retour progressif peut même être prolongé dans certains cas. Pour toutes questions, n’hésitez pas à contacter le syndicat.</a:t>
            </a:r>
            <a:endParaRPr lang="fr-CA" sz="900" i="1" dirty="0">
              <a:latin typeface="HelveticaNeueLT Pro 55 Roman"/>
            </a:endParaRPr>
          </a:p>
        </p:txBody>
      </p:sp>
      <p:sp>
        <p:nvSpPr>
          <p:cNvPr id="5" name="ZoneTexte 4"/>
          <p:cNvSpPr txBox="1"/>
          <p:nvPr>
            <p:custDataLst>
              <p:tags r:id="rId4"/>
            </p:custDataLst>
          </p:nvPr>
        </p:nvSpPr>
        <p:spPr>
          <a:xfrm>
            <a:off x="4759569" y="2051538"/>
            <a:ext cx="184731" cy="369332"/>
          </a:xfrm>
          <a:prstGeom prst="rect">
            <a:avLst/>
          </a:prstGeom>
          <a:noFill/>
        </p:spPr>
        <p:txBody>
          <a:bodyPr wrap="none" rtlCol="0">
            <a:spAutoFit/>
          </a:bodyPr>
          <a:lstStyle/>
          <a:p>
            <a:endParaRPr lang="fr-CA" dirty="0"/>
          </a:p>
        </p:txBody>
      </p:sp>
      <p:sp>
        <p:nvSpPr>
          <p:cNvPr id="6" name="ZoneTexte 5"/>
          <p:cNvSpPr txBox="1"/>
          <p:nvPr>
            <p:custDataLst>
              <p:tags r:id="rId5"/>
            </p:custDataLst>
          </p:nvPr>
        </p:nvSpPr>
        <p:spPr>
          <a:xfrm>
            <a:off x="3856892" y="4582560"/>
            <a:ext cx="2368062" cy="2169825"/>
          </a:xfrm>
          <a:prstGeom prst="rect">
            <a:avLst/>
          </a:prstGeom>
          <a:noFill/>
          <a:ln w="28575">
            <a:solidFill>
              <a:schemeClr val="tx1"/>
            </a:solidFill>
            <a:prstDash val="dash"/>
          </a:ln>
        </p:spPr>
        <p:txBody>
          <a:bodyPr wrap="square" rtlCol="0">
            <a:spAutoFit/>
          </a:bodyPr>
          <a:lstStyle/>
          <a:p>
            <a:pPr algn="ctr"/>
            <a:r>
              <a:rPr lang="fr-CA" sz="900" b="1" i="1" dirty="0">
                <a:latin typeface="HelveticaNeueLT Pro 55 Roman"/>
              </a:rPr>
              <a:t>***À ne pas oublier</a:t>
            </a:r>
            <a:r>
              <a:rPr lang="fr-CA" sz="900" b="1" i="1" dirty="0" smtClean="0">
                <a:latin typeface="HelveticaNeueLT Pro 55 Roman"/>
              </a:rPr>
              <a:t>***</a:t>
            </a:r>
          </a:p>
          <a:p>
            <a:pPr algn="ctr"/>
            <a:r>
              <a:rPr lang="fr-CA" sz="900" b="1" dirty="0" smtClean="0">
                <a:latin typeface="HelveticaNeueLT Pro 55 Roman"/>
              </a:rPr>
              <a:t>Règle </a:t>
            </a:r>
            <a:r>
              <a:rPr lang="fr-CA" sz="900" b="1" dirty="0">
                <a:latin typeface="HelveticaNeueLT Pro 55 Roman"/>
              </a:rPr>
              <a:t>générale</a:t>
            </a:r>
            <a:r>
              <a:rPr lang="fr-CA" sz="900" dirty="0">
                <a:latin typeface="HelveticaNeueLT Pro 55 Roman"/>
              </a:rPr>
              <a:t>, l’employeur </a:t>
            </a:r>
            <a:r>
              <a:rPr lang="fr-CA" sz="900" b="1" dirty="0">
                <a:latin typeface="HelveticaNeueLT Pro 55 Roman"/>
              </a:rPr>
              <a:t>ne peut exiger un certificat médical</a:t>
            </a:r>
            <a:r>
              <a:rPr lang="fr-CA" sz="900" dirty="0">
                <a:latin typeface="HelveticaNeueLT Pro 55 Roman"/>
              </a:rPr>
              <a:t> pour une </a:t>
            </a:r>
            <a:r>
              <a:rPr lang="fr-CA" sz="900" b="1" dirty="0">
                <a:latin typeface="HelveticaNeueLT Pro 55 Roman"/>
              </a:rPr>
              <a:t>invalidité de moins de 4 jours</a:t>
            </a:r>
            <a:r>
              <a:rPr lang="fr-CA" sz="900" dirty="0">
                <a:latin typeface="HelveticaNeueLT Pro 55 Roman"/>
              </a:rPr>
              <a:t>. </a:t>
            </a:r>
            <a:endParaRPr lang="fr-CA" sz="900" dirty="0" smtClean="0">
              <a:latin typeface="HelveticaNeueLT Pro 55 Roman"/>
            </a:endParaRPr>
          </a:p>
          <a:p>
            <a:pPr algn="ctr"/>
            <a:endParaRPr lang="fr-CA" sz="900" dirty="0">
              <a:latin typeface="HelveticaNeueLT Pro 55 Roman"/>
            </a:endParaRPr>
          </a:p>
          <a:p>
            <a:pPr algn="ctr"/>
            <a:r>
              <a:rPr lang="fr-CA" sz="900" dirty="0" smtClean="0">
                <a:latin typeface="HelveticaNeueLT Pro 55 Roman"/>
              </a:rPr>
              <a:t>Si </a:t>
            </a:r>
            <a:r>
              <a:rPr lang="fr-CA" sz="900" dirty="0">
                <a:latin typeface="HelveticaNeueLT Pro 55 Roman"/>
              </a:rPr>
              <a:t>une telle demande est effectuée</a:t>
            </a:r>
            <a:r>
              <a:rPr lang="fr-CA" sz="900" dirty="0" smtClean="0">
                <a:latin typeface="HelveticaNeueLT Pro 55 Roman"/>
              </a:rPr>
              <a:t>, </a:t>
            </a:r>
            <a:r>
              <a:rPr lang="fr-CA" sz="900" u="sng" dirty="0" smtClean="0">
                <a:latin typeface="HelveticaNeueLT Pro 55 Roman"/>
              </a:rPr>
              <a:t>soit la journée de votre absence</a:t>
            </a:r>
            <a:r>
              <a:rPr lang="fr-CA" sz="900" dirty="0" smtClean="0">
                <a:latin typeface="HelveticaNeueLT Pro 55 Roman"/>
              </a:rPr>
              <a:t>, </a:t>
            </a:r>
            <a:r>
              <a:rPr lang="fr-CA" sz="900">
                <a:latin typeface="HelveticaNeueLT Pro 55 Roman"/>
              </a:rPr>
              <a:t>la </a:t>
            </a:r>
            <a:r>
              <a:rPr lang="fr-CA" sz="900" smtClean="0">
                <a:latin typeface="HelveticaNeueLT Pro 55 Roman"/>
              </a:rPr>
              <a:t>commission </a:t>
            </a:r>
            <a:r>
              <a:rPr lang="fr-CA" sz="900" dirty="0">
                <a:latin typeface="HelveticaNeueLT Pro 55 Roman"/>
              </a:rPr>
              <a:t>scolaire devra vous rembourser les frais inhérents à la production d’un tel document.</a:t>
            </a:r>
          </a:p>
          <a:p>
            <a:pPr algn="ctr"/>
            <a:endParaRPr lang="fr-CA" sz="900" dirty="0" smtClean="0">
              <a:latin typeface="HelveticaNeueLT Pro 55 Roman"/>
            </a:endParaRPr>
          </a:p>
          <a:p>
            <a:pPr algn="ctr"/>
            <a:r>
              <a:rPr lang="fr-CA" sz="900" dirty="0" smtClean="0">
                <a:latin typeface="HelveticaNeueLT Pro 55 Roman"/>
              </a:rPr>
              <a:t>Pour </a:t>
            </a:r>
            <a:r>
              <a:rPr lang="fr-CA" sz="900" dirty="0">
                <a:latin typeface="HelveticaNeueLT Pro 55 Roman"/>
              </a:rPr>
              <a:t>une </a:t>
            </a:r>
            <a:r>
              <a:rPr lang="fr-CA" sz="900" b="1" dirty="0">
                <a:latin typeface="HelveticaNeueLT Pro 55 Roman"/>
              </a:rPr>
              <a:t>invalidité de 4 à 5 jours</a:t>
            </a:r>
            <a:r>
              <a:rPr lang="fr-CA" sz="900" dirty="0">
                <a:latin typeface="HelveticaNeueLT Pro 55 Roman"/>
              </a:rPr>
              <a:t>, vous devez fournir, </a:t>
            </a:r>
            <a:r>
              <a:rPr lang="fr-CA" sz="900" dirty="0" smtClean="0">
                <a:latin typeface="HelveticaNeueLT Pro 55 Roman"/>
              </a:rPr>
              <a:t>à la commission </a:t>
            </a:r>
            <a:r>
              <a:rPr lang="fr-CA" sz="900" dirty="0">
                <a:latin typeface="HelveticaNeueLT Pro 55 Roman"/>
              </a:rPr>
              <a:t>scolaire, un </a:t>
            </a:r>
            <a:r>
              <a:rPr lang="fr-CA" sz="900" b="1" dirty="0">
                <a:latin typeface="HelveticaNeueLT Pro 55 Roman"/>
              </a:rPr>
              <a:t>certificat médical dans les 10 jours suivant votre retour au travail</a:t>
            </a:r>
            <a:r>
              <a:rPr lang="fr-CA" sz="900" dirty="0" smtClean="0">
                <a:latin typeface="HelveticaNeueLT Pro 55 Roman"/>
              </a:rPr>
              <a:t>.</a:t>
            </a:r>
            <a:endParaRPr lang="fr-CA" sz="900" dirty="0">
              <a:latin typeface="HelveticaNeueLT Pro 55 Roman"/>
            </a:endParaRPr>
          </a:p>
        </p:txBody>
      </p:sp>
    </p:spTree>
    <p:extLst>
      <p:ext uri="{BB962C8B-B14F-4D97-AF65-F5344CB8AC3E}">
        <p14:creationId xmlns:p14="http://schemas.microsoft.com/office/powerpoint/2010/main" xmlns="" val="20051848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0"/>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4"/>
</p:tagLst>
</file>

<file path=ppt/tags/tag15.xml><?xml version="1.0" encoding="utf-8"?>
<p:tagLst xmlns:a="http://schemas.openxmlformats.org/drawingml/2006/main" xmlns:r="http://schemas.openxmlformats.org/officeDocument/2006/relationships" xmlns:p="http://schemas.openxmlformats.org/presentationml/2006/main">
  <p:tag name="NUM" val="5"/>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NUM" val="8"/>
</p:tagLst>
</file>

<file path=ppt/tags/tag9.xml><?xml version="1.0" encoding="utf-8"?>
<p:tagLst xmlns:a="http://schemas.openxmlformats.org/drawingml/2006/main" xmlns:r="http://schemas.openxmlformats.org/officeDocument/2006/relationships" xmlns:p="http://schemas.openxmlformats.org/presentationml/2006/main">
  <p:tag name="NUM" val="9"/>
</p:tagLst>
</file>

<file path=ppt/theme/theme1.xml><?xml version="1.0" encoding="utf-8"?>
<a:theme xmlns:a="http://schemas.openxmlformats.org/drawingml/2006/main" name="Brochure de voyage 11 x 8,5">
  <a:themeElements>
    <a:clrScheme name="Bleu vert">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F03488179.potx" id="{890F45D7-6574-41EF-8FBC-6CF9D7D90770}" vid="{CA16698A-4EA8-4CE7-B86B-8ABD470F04CF}"/>
    </a:ext>
  </a:extLst>
</a:theme>
</file>

<file path=ppt/theme/theme2.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9924D1ECC420D47A2456556BC94F7370400BDF4491DEA4973499845289601F88B9F" ma:contentTypeVersion="55" ma:contentTypeDescription="Create a new document." ma:contentTypeScope="" ma:versionID="41eb558a2b826e6e4f9defd990175bec">
  <xsd:schema xmlns:xsd="http://www.w3.org/2001/XMLSchema" xmlns:xs="http://www.w3.org/2001/XMLSchema" xmlns:p="http://schemas.microsoft.com/office/2006/metadata/properties" xmlns:ns2="6d93d202-47fc-4405-873a-cab67cc5f1b2" xmlns:ns3="64acb2c5-0a2b-4bda-bd34-58e36cbb80d2" targetNamespace="http://schemas.microsoft.com/office/2006/metadata/properties" ma:root="true" ma:fieldsID="19deea0185cf7bc57eee9b90b1ba2ace" ns2:_="" ns3:_="">
    <xsd:import namespace="6d93d202-47fc-4405-873a-cab67cc5f1b2"/>
    <xsd:import namespace="64acb2c5-0a2b-4bda-bd34-58e36cbb80d2"/>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element ref="ns3:Description0" minOccurs="0"/>
                <xsd:element ref="ns3:Compon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93d202-47fc-4405-873a-cab67cc5f1b2"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dc79c007-7f28-4db9-9ba1-525d19a3279b}"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80C6DD30-196A-4C6B-B1BF-A43F3B8ACD4F}" ma:internalName="CSXSubmissionMarket" ma:readOnly="false" ma:showField="MarketName" ma:web="6d93d202-47fc-4405-873a-cab67cc5f1b2">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bb16b974-ed24-4278-8820-8e232d38904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7E2D4CA2-442A-4FDA-AA57-71B8C7B2C53C}" ma:internalName="InProjectListLookup" ma:readOnly="true" ma:showField="InProjectLis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fd9a49dc-3dbf-4047-b62d-1d587abe7b40}"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7E2D4CA2-442A-4FDA-AA57-71B8C7B2C53C}" ma:internalName="LastCompleteVersionLookup" ma:readOnly="true" ma:showField="LastComplete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7E2D4CA2-442A-4FDA-AA57-71B8C7B2C53C}" ma:internalName="LastPreviewErrorLookup" ma:readOnly="true" ma:showField="LastPreviewError"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7E2D4CA2-442A-4FDA-AA57-71B8C7B2C53C}" ma:internalName="LastPreviewResultLookup" ma:readOnly="true" ma:showField="LastPreviewResul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7E2D4CA2-442A-4FDA-AA57-71B8C7B2C53C}" ma:internalName="LastPreviewAttemptDateLookup" ma:readOnly="true" ma:showField="LastPreviewAttemptDat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7E2D4CA2-442A-4FDA-AA57-71B8C7B2C53C}" ma:internalName="LastPreviewedByLookup" ma:readOnly="true" ma:showField="LastPreviewedBy"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7E2D4CA2-442A-4FDA-AA57-71B8C7B2C53C}" ma:internalName="LastPreviewTimeLookup" ma:readOnly="true" ma:showField="LastPreviewTi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7E2D4CA2-442A-4FDA-AA57-71B8C7B2C53C}" ma:internalName="LastPreviewVersionLookup" ma:readOnly="true" ma:showField="LastPreview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7E2D4CA2-442A-4FDA-AA57-71B8C7B2C53C}" ma:internalName="LastPublishErrorLookup" ma:readOnly="true" ma:showField="LastPublishError"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7E2D4CA2-442A-4FDA-AA57-71B8C7B2C53C}" ma:internalName="LastPublishResultLookup" ma:readOnly="true" ma:showField="LastPublishResul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7E2D4CA2-442A-4FDA-AA57-71B8C7B2C53C}" ma:internalName="LastPublishAttemptDateLookup" ma:readOnly="true" ma:showField="LastPublishAttemptDat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7E2D4CA2-442A-4FDA-AA57-71B8C7B2C53C}" ma:internalName="LastPublishedByLookup" ma:readOnly="true" ma:showField="LastPublishedBy"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7E2D4CA2-442A-4FDA-AA57-71B8C7B2C53C}" ma:internalName="LastPublishTimeLookup" ma:readOnly="true" ma:showField="LastPublishTi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7E2D4CA2-442A-4FDA-AA57-71B8C7B2C53C}" ma:internalName="LastPublishVersionLookup" ma:readOnly="true" ma:showField="LastPublish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4CDE398E-75A7-4993-8C61-2BFD31F64754}" ma:internalName="LocLastLocAttemptVersionLookup" ma:readOnly="false" ma:showField="LastLocAttemptVersion" ma:web="6d93d202-47fc-4405-873a-cab67cc5f1b2">
      <xsd:simpleType>
        <xsd:restriction base="dms:Lookup"/>
      </xsd:simpleType>
    </xsd:element>
    <xsd:element name="LocLastLocAttemptVersionTypeLookup" ma:index="72" nillable="true" ma:displayName="Loc Last Loc Attempt Version Type" ma:default="" ma:list="{4CDE398E-75A7-4993-8C61-2BFD31F64754}" ma:internalName="LocLastLocAttemptVersionTypeLookup" ma:readOnly="true" ma:showField="LastLocAttemptVersionType" ma:web="6d93d202-47fc-4405-873a-cab67cc5f1b2">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4CDE398E-75A7-4993-8C61-2BFD31F64754}" ma:internalName="LocNewPublishedVersionLookup" ma:readOnly="true" ma:showField="NewPublishedVersion" ma:web="6d93d202-47fc-4405-873a-cab67cc5f1b2">
      <xsd:simpleType>
        <xsd:restriction base="dms:Lookup"/>
      </xsd:simpleType>
    </xsd:element>
    <xsd:element name="LocOverallHandbackStatusLookup" ma:index="76" nillable="true" ma:displayName="Loc Overall Handback Status" ma:default="" ma:list="{4CDE398E-75A7-4993-8C61-2BFD31F64754}" ma:internalName="LocOverallHandbackStatusLookup" ma:readOnly="true" ma:showField="OverallHandbackStatus" ma:web="6d93d202-47fc-4405-873a-cab67cc5f1b2">
      <xsd:simpleType>
        <xsd:restriction base="dms:Lookup"/>
      </xsd:simpleType>
    </xsd:element>
    <xsd:element name="LocOverallLocStatusLookup" ma:index="77" nillable="true" ma:displayName="Loc Overall Localize Status" ma:default="" ma:list="{4CDE398E-75A7-4993-8C61-2BFD31F64754}" ma:internalName="LocOverallLocStatusLookup" ma:readOnly="true" ma:showField="OverallLocStatus" ma:web="6d93d202-47fc-4405-873a-cab67cc5f1b2">
      <xsd:simpleType>
        <xsd:restriction base="dms:Lookup"/>
      </xsd:simpleType>
    </xsd:element>
    <xsd:element name="LocOverallPreviewStatusLookup" ma:index="78" nillable="true" ma:displayName="Loc Overall Preview Status" ma:default="" ma:list="{4CDE398E-75A7-4993-8C61-2BFD31F64754}" ma:internalName="LocOverallPreviewStatusLookup" ma:readOnly="true" ma:showField="OverallPreviewStatus" ma:web="6d93d202-47fc-4405-873a-cab67cc5f1b2">
      <xsd:simpleType>
        <xsd:restriction base="dms:Lookup"/>
      </xsd:simpleType>
    </xsd:element>
    <xsd:element name="LocOverallPublishStatusLookup" ma:index="79" nillable="true" ma:displayName="Loc Overall Publish Status" ma:default="" ma:list="{4CDE398E-75A7-4993-8C61-2BFD31F64754}" ma:internalName="LocOverallPublishStatusLookup" ma:readOnly="true" ma:showField="OverallPublishStatus" ma:web="6d93d202-47fc-4405-873a-cab67cc5f1b2">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4CDE398E-75A7-4993-8C61-2BFD31F64754}" ma:internalName="LocProcessedForHandoffsLookup" ma:readOnly="true" ma:showField="ProcessedForHandoffs" ma:web="6d93d202-47fc-4405-873a-cab67cc5f1b2">
      <xsd:simpleType>
        <xsd:restriction base="dms:Lookup"/>
      </xsd:simpleType>
    </xsd:element>
    <xsd:element name="LocProcessedForMarketsLookup" ma:index="82" nillable="true" ma:displayName="Loc Processed For Markets" ma:default="" ma:list="{4CDE398E-75A7-4993-8C61-2BFD31F64754}" ma:internalName="LocProcessedForMarketsLookup" ma:readOnly="true" ma:showField="ProcessedForMarkets" ma:web="6d93d202-47fc-4405-873a-cab67cc5f1b2">
      <xsd:simpleType>
        <xsd:restriction base="dms:Lookup"/>
      </xsd:simpleType>
    </xsd:element>
    <xsd:element name="LocPublishedDependentAssetsLookup" ma:index="83" nillable="true" ma:displayName="Loc Published Dependent Assets" ma:default="" ma:list="{4CDE398E-75A7-4993-8C61-2BFD31F64754}" ma:internalName="LocPublishedDependentAssetsLookup" ma:readOnly="true" ma:showField="PublishedDependentAssets" ma:web="6d93d202-47fc-4405-873a-cab67cc5f1b2">
      <xsd:simpleType>
        <xsd:restriction base="dms:Lookup"/>
      </xsd:simpleType>
    </xsd:element>
    <xsd:element name="LocPublishedLinkedAssetsLookup" ma:index="84" nillable="true" ma:displayName="Loc Published Linked Assets" ma:default="" ma:list="{4CDE398E-75A7-4993-8C61-2BFD31F64754}" ma:internalName="LocPublishedLinkedAssetsLookup" ma:readOnly="true" ma:showField="PublishedLinkedAssets" ma:web="6d93d202-47fc-4405-873a-cab67cc5f1b2">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db560eb5-700a-4f94-8fda-b57de4261f12}"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80C6DD30-196A-4C6B-B1BF-A43F3B8ACD4F}" ma:internalName="Markets" ma:readOnly="false" ma:showField="MarketNa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7E2D4CA2-442A-4FDA-AA57-71B8C7B2C53C}" ma:internalName="NumOfRatingsLookup" ma:readOnly="true" ma:showField="NumOfRatings"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7E2D4CA2-442A-4FDA-AA57-71B8C7B2C53C}" ma:internalName="PublishStatusLookup" ma:readOnly="false" ma:showField="PublishStatus"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6e3f7319-fb8f-4449-8902-000ab73a8566}"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11d213f5-ec09-44b6-a8be-9da225be7a8d}" ma:internalName="TaxCatchAll" ma:showField="CatchAllData"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11d213f5-ec09-44b6-a8be-9da225be7a8d}" ma:internalName="TaxCatchAllLabel" ma:readOnly="true" ma:showField="CatchAllDataLabel"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4acb2c5-0a2b-4bda-bd34-58e36cbb80d2" elementFormDefault="qualified">
    <xsd:import namespace="http://schemas.microsoft.com/office/2006/documentManagement/types"/>
    <xsd:import namespace="http://schemas.microsoft.com/office/infopath/2007/PartnerControls"/>
    <xsd:element name="Description0" ma:index="134" nillable="true" ma:displayName="Description" ma:internalName="Description0">
      <xsd:simpleType>
        <xsd:restriction base="dms:Note"/>
      </xsd:simpleType>
    </xsd:element>
    <xsd:element name="Component" ma:index="135" nillable="true" ma:displayName="Component" ma:internalName="Component">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PDescription xmlns="6d93d202-47fc-4405-873a-cab67cc5f1b2" xsi:nil="true"/>
    <AssetExpire xmlns="6d93d202-47fc-4405-873a-cab67cc5f1b2">2029-01-01T08:00:00+00:00</AssetExpire>
    <CampaignTagsTaxHTField0 xmlns="6d93d202-47fc-4405-873a-cab67cc5f1b2">
      <Terms xmlns="http://schemas.microsoft.com/office/infopath/2007/PartnerControls"/>
    </CampaignTagsTaxHTField0>
    <IntlLangReviewDate xmlns="6d93d202-47fc-4405-873a-cab67cc5f1b2" xsi:nil="true"/>
    <TPFriendlyName xmlns="6d93d202-47fc-4405-873a-cab67cc5f1b2" xsi:nil="true"/>
    <IntlLangReview xmlns="6d93d202-47fc-4405-873a-cab67cc5f1b2">false</IntlLangReview>
    <LocLastLocAttemptVersionLookup xmlns="6d93d202-47fc-4405-873a-cab67cc5f1b2">861162</LocLastLocAttemptVersionLookup>
    <PolicheckWords xmlns="6d93d202-47fc-4405-873a-cab67cc5f1b2" xsi:nil="true"/>
    <SubmitterId xmlns="6d93d202-47fc-4405-873a-cab67cc5f1b2" xsi:nil="true"/>
    <AcquiredFrom xmlns="6d93d202-47fc-4405-873a-cab67cc5f1b2">Internal MS</AcquiredFrom>
    <EditorialStatus xmlns="6d93d202-47fc-4405-873a-cab67cc5f1b2">Complete</EditorialStatus>
    <Markets xmlns="6d93d202-47fc-4405-873a-cab67cc5f1b2"/>
    <OriginAsset xmlns="6d93d202-47fc-4405-873a-cab67cc5f1b2" xsi:nil="true"/>
    <AssetStart xmlns="6d93d202-47fc-4405-873a-cab67cc5f1b2">2012-09-28T22:24:00+00:00</AssetStart>
    <FriendlyTitle xmlns="6d93d202-47fc-4405-873a-cab67cc5f1b2" xsi:nil="true"/>
    <MarketSpecific xmlns="6d93d202-47fc-4405-873a-cab67cc5f1b2">false</MarketSpecific>
    <TPNamespace xmlns="6d93d202-47fc-4405-873a-cab67cc5f1b2" xsi:nil="true"/>
    <PublishStatusLookup xmlns="6d93d202-47fc-4405-873a-cab67cc5f1b2">
      <Value>515919</Value>
    </PublishStatusLookup>
    <APAuthor xmlns="6d93d202-47fc-4405-873a-cab67cc5f1b2">
      <UserInfo>
        <DisplayName>MIDDLEEAST\v-keerth</DisplayName>
        <AccountId>2799</AccountId>
        <AccountType/>
      </UserInfo>
    </APAuthor>
    <TPCommandLine xmlns="6d93d202-47fc-4405-873a-cab67cc5f1b2" xsi:nil="true"/>
    <IntlLangReviewer xmlns="6d93d202-47fc-4405-873a-cab67cc5f1b2" xsi:nil="true"/>
    <OpenTemplate xmlns="6d93d202-47fc-4405-873a-cab67cc5f1b2">true</OpenTemplate>
    <CSXSubmissionDate xmlns="6d93d202-47fc-4405-873a-cab67cc5f1b2" xsi:nil="true"/>
    <TaxCatchAll xmlns="6d93d202-47fc-4405-873a-cab67cc5f1b2"/>
    <Manager xmlns="6d93d202-47fc-4405-873a-cab67cc5f1b2" xsi:nil="true"/>
    <NumericId xmlns="6d93d202-47fc-4405-873a-cab67cc5f1b2" xsi:nil="true"/>
    <ParentAssetId xmlns="6d93d202-47fc-4405-873a-cab67cc5f1b2" xsi:nil="true"/>
    <OriginalSourceMarket xmlns="6d93d202-47fc-4405-873a-cab67cc5f1b2">english</OriginalSourceMarket>
    <ApprovalStatus xmlns="6d93d202-47fc-4405-873a-cab67cc5f1b2">InProgress</ApprovalStatus>
    <TPComponent xmlns="6d93d202-47fc-4405-873a-cab67cc5f1b2" xsi:nil="true"/>
    <EditorialTags xmlns="6d93d202-47fc-4405-873a-cab67cc5f1b2" xsi:nil="true"/>
    <TPExecutable xmlns="6d93d202-47fc-4405-873a-cab67cc5f1b2" xsi:nil="true"/>
    <TPLaunchHelpLink xmlns="6d93d202-47fc-4405-873a-cab67cc5f1b2" xsi:nil="true"/>
    <LocComments xmlns="6d93d202-47fc-4405-873a-cab67cc5f1b2" xsi:nil="true"/>
    <LocRecommendedHandoff xmlns="6d93d202-47fc-4405-873a-cab67cc5f1b2" xsi:nil="true"/>
    <SourceTitle xmlns="6d93d202-47fc-4405-873a-cab67cc5f1b2" xsi:nil="true"/>
    <CSXUpdate xmlns="6d93d202-47fc-4405-873a-cab67cc5f1b2">false</CSXUpdate>
    <IntlLocPriority xmlns="6d93d202-47fc-4405-873a-cab67cc5f1b2" xsi:nil="true"/>
    <UAProjectedTotalWords xmlns="6d93d202-47fc-4405-873a-cab67cc5f1b2" xsi:nil="true"/>
    <AssetType xmlns="6d93d202-47fc-4405-873a-cab67cc5f1b2">TP</AssetType>
    <MachineTranslated xmlns="6d93d202-47fc-4405-873a-cab67cc5f1b2">false</MachineTranslated>
    <OutputCachingOn xmlns="6d93d202-47fc-4405-873a-cab67cc5f1b2">false</OutputCachingOn>
    <TemplateStatus xmlns="6d93d202-47fc-4405-873a-cab67cc5f1b2">Complete</TemplateStatus>
    <IsSearchable xmlns="6d93d202-47fc-4405-873a-cab67cc5f1b2">true</IsSearchable>
    <ContentItem xmlns="6d93d202-47fc-4405-873a-cab67cc5f1b2" xsi:nil="true"/>
    <HandoffToMSDN xmlns="6d93d202-47fc-4405-873a-cab67cc5f1b2" xsi:nil="true"/>
    <ShowIn xmlns="6d93d202-47fc-4405-873a-cab67cc5f1b2">Show everywhere</ShowIn>
    <ThumbnailAssetId xmlns="6d93d202-47fc-4405-873a-cab67cc5f1b2" xsi:nil="true"/>
    <UALocComments xmlns="6d93d202-47fc-4405-873a-cab67cc5f1b2" xsi:nil="true"/>
    <UALocRecommendation xmlns="6d93d202-47fc-4405-873a-cab67cc5f1b2">Localize</UALocRecommendation>
    <LastModifiedDateTime xmlns="6d93d202-47fc-4405-873a-cab67cc5f1b2" xsi:nil="true"/>
    <LegacyData xmlns="6d93d202-47fc-4405-873a-cab67cc5f1b2" xsi:nil="true"/>
    <LocManualTestRequired xmlns="6d93d202-47fc-4405-873a-cab67cc5f1b2">false</LocManualTestRequired>
    <LocMarketGroupTiers2 xmlns="6d93d202-47fc-4405-873a-cab67cc5f1b2" xsi:nil="true"/>
    <ClipArtFilename xmlns="6d93d202-47fc-4405-873a-cab67cc5f1b2" xsi:nil="true"/>
    <TPApplication xmlns="6d93d202-47fc-4405-873a-cab67cc5f1b2" xsi:nil="true"/>
    <CSXHash xmlns="6d93d202-47fc-4405-873a-cab67cc5f1b2" xsi:nil="true"/>
    <DirectSourceMarket xmlns="6d93d202-47fc-4405-873a-cab67cc5f1b2">english</DirectSourceMarket>
    <PrimaryImageGen xmlns="6d93d202-47fc-4405-873a-cab67cc5f1b2">true</PrimaryImageGen>
    <PlannedPubDate xmlns="6d93d202-47fc-4405-873a-cab67cc5f1b2" xsi:nil="true"/>
    <CSXSubmissionMarket xmlns="6d93d202-47fc-4405-873a-cab67cc5f1b2" xsi:nil="true"/>
    <Downloads xmlns="6d93d202-47fc-4405-873a-cab67cc5f1b2">0</Downloads>
    <ArtSampleDocs xmlns="6d93d202-47fc-4405-873a-cab67cc5f1b2" xsi:nil="true"/>
    <TrustLevel xmlns="6d93d202-47fc-4405-873a-cab67cc5f1b2">1 Microsoft Managed Content</TrustLevel>
    <BlockPublish xmlns="6d93d202-47fc-4405-873a-cab67cc5f1b2">false</BlockPublish>
    <TPLaunchHelpLinkType xmlns="6d93d202-47fc-4405-873a-cab67cc5f1b2">Template</TPLaunchHelpLinkType>
    <LocalizationTagsTaxHTField0 xmlns="6d93d202-47fc-4405-873a-cab67cc5f1b2">
      <Terms xmlns="http://schemas.microsoft.com/office/infopath/2007/PartnerControls"/>
    </LocalizationTagsTaxHTField0>
    <BusinessGroup xmlns="6d93d202-47fc-4405-873a-cab67cc5f1b2" xsi:nil="true"/>
    <Providers xmlns="6d93d202-47fc-4405-873a-cab67cc5f1b2" xsi:nil="true"/>
    <TemplateTemplateType xmlns="6d93d202-47fc-4405-873a-cab67cc5f1b2">PowerPoint Presentation Template</TemplateTemplateType>
    <TimesCloned xmlns="6d93d202-47fc-4405-873a-cab67cc5f1b2" xsi:nil="true"/>
    <TPAppVersion xmlns="6d93d202-47fc-4405-873a-cab67cc5f1b2" xsi:nil="true"/>
    <VoteCount xmlns="6d93d202-47fc-4405-873a-cab67cc5f1b2" xsi:nil="true"/>
    <AverageRating xmlns="6d93d202-47fc-4405-873a-cab67cc5f1b2" xsi:nil="true"/>
    <FeatureTagsTaxHTField0 xmlns="6d93d202-47fc-4405-873a-cab67cc5f1b2">
      <Terms xmlns="http://schemas.microsoft.com/office/infopath/2007/PartnerControls"/>
    </FeatureTagsTaxHTField0>
    <Provider xmlns="6d93d202-47fc-4405-873a-cab67cc5f1b2" xsi:nil="true"/>
    <UACurrentWords xmlns="6d93d202-47fc-4405-873a-cab67cc5f1b2" xsi:nil="true"/>
    <AssetId xmlns="6d93d202-47fc-4405-873a-cab67cc5f1b2">TP103488177</AssetId>
    <TPClientViewer xmlns="6d93d202-47fc-4405-873a-cab67cc5f1b2" xsi:nil="true"/>
    <DSATActionTaken xmlns="6d93d202-47fc-4405-873a-cab67cc5f1b2" xsi:nil="true"/>
    <APEditor xmlns="6d93d202-47fc-4405-873a-cab67cc5f1b2">
      <UserInfo>
        <DisplayName/>
        <AccountId xsi:nil="true"/>
        <AccountType/>
      </UserInfo>
    </APEditor>
    <TPInstallLocation xmlns="6d93d202-47fc-4405-873a-cab67cc5f1b2" xsi:nil="true"/>
    <OOCacheId xmlns="6d93d202-47fc-4405-873a-cab67cc5f1b2" xsi:nil="true"/>
    <IsDeleted xmlns="6d93d202-47fc-4405-873a-cab67cc5f1b2">false</IsDeleted>
    <PublishTargets xmlns="6d93d202-47fc-4405-873a-cab67cc5f1b2">OfficeOnlineVNext</PublishTargets>
    <ApprovalLog xmlns="6d93d202-47fc-4405-873a-cab67cc5f1b2" xsi:nil="true"/>
    <BugNumber xmlns="6d93d202-47fc-4405-873a-cab67cc5f1b2" xsi:nil="true"/>
    <CrawlForDependencies xmlns="6d93d202-47fc-4405-873a-cab67cc5f1b2">false</CrawlForDependencies>
    <InternalTagsTaxHTField0 xmlns="6d93d202-47fc-4405-873a-cab67cc5f1b2">
      <Terms xmlns="http://schemas.microsoft.com/office/infopath/2007/PartnerControls"/>
    </InternalTagsTaxHTField0>
    <LastHandOff xmlns="6d93d202-47fc-4405-873a-cab67cc5f1b2" xsi:nil="true"/>
    <Milestone xmlns="6d93d202-47fc-4405-873a-cab67cc5f1b2" xsi:nil="true"/>
    <OriginalRelease xmlns="6d93d202-47fc-4405-873a-cab67cc5f1b2">15</OriginalRelease>
    <RecommendationsModifier xmlns="6d93d202-47fc-4405-873a-cab67cc5f1b2" xsi:nil="true"/>
    <ScenarioTagsTaxHTField0 xmlns="6d93d202-47fc-4405-873a-cab67cc5f1b2">
      <Terms xmlns="http://schemas.microsoft.com/office/infopath/2007/PartnerControls"/>
    </ScenarioTagsTaxHTField0>
    <UANotes xmlns="6d93d202-47fc-4405-873a-cab67cc5f1b2" xsi:nil="true"/>
    <Component xmlns="64acb2c5-0a2b-4bda-bd34-58e36cbb80d2" xsi:nil="true"/>
    <Description0 xmlns="64acb2c5-0a2b-4bda-bd34-58e36cbb80d2" xsi:nil="true"/>
  </documentManagement>
</p:properties>
</file>

<file path=customXml/itemProps1.xml><?xml version="1.0" encoding="utf-8"?>
<ds:datastoreItem xmlns:ds="http://schemas.openxmlformats.org/officeDocument/2006/customXml" ds:itemID="{48EA249B-97D5-4750-89A5-0B835CF0A20D}">
  <ds:schemaRefs>
    <ds:schemaRef ds:uri="http://schemas.microsoft.com/sharepoint/v3/contenttype/forms"/>
  </ds:schemaRefs>
</ds:datastoreItem>
</file>

<file path=customXml/itemProps2.xml><?xml version="1.0" encoding="utf-8"?>
<ds:datastoreItem xmlns:ds="http://schemas.openxmlformats.org/officeDocument/2006/customXml" ds:itemID="{848B62C0-0DC6-4ED6-A053-0BDD0343AB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93d202-47fc-4405-873a-cab67cc5f1b2"/>
    <ds:schemaRef ds:uri="64acb2c5-0a2b-4bda-bd34-58e36cbb80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8B6734-9DD5-4CC1-AFEB-F59A47C9BA75}">
  <ds:schemaRefs>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http://purl.org/dc/terms/"/>
    <ds:schemaRef ds:uri="64acb2c5-0a2b-4bda-bd34-58e36cbb80d2"/>
    <ds:schemaRef ds:uri="http://purl.org/dc/dcmitype/"/>
    <ds:schemaRef ds:uri="http://schemas.microsoft.com/office/infopath/2007/PartnerControls"/>
    <ds:schemaRef ds:uri="6d93d202-47fc-4405-873a-cab67cc5f1b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Brochure de voyage à trois volets (conception bleue-verte)</Template>
  <TotalTime>0</TotalTime>
  <Words>366</Words>
  <Application>Microsoft Office PowerPoint</Application>
  <PresentationFormat>Personnalisé</PresentationFormat>
  <Paragraphs>76</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Brochure de voyage 11 x 8,5</vt:lpstr>
      <vt:lpstr>Diapositive 1</vt:lpstr>
      <vt:lpstr>Diapositive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2016-10-31T15:13:20Z</dcterms:created>
  <dcterms:modified xsi:type="dcterms:W3CDTF">2019-02-22T15:01:41Z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0x01010069924D1ECC420D47A2456556BC94F7370400BDF4491DEA4973499845289601F88B9F</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HiddenCategoryTags">
    <vt:lpwstr/>
  </property>
  <property fmtid="{D5CDD505-2E9C-101B-9397-08002B2CF9AE}" pid="9" name="CategoryTags">
    <vt:lpwstr/>
  </property>
  <property fmtid="{D5CDD505-2E9C-101B-9397-08002B2CF9AE}" pid="10" name="CategoryTagsTaxHTField0">
    <vt:lpwstr/>
  </property>
  <property fmtid="{D5CDD505-2E9C-101B-9397-08002B2CF9AE}" pid="11" name="HiddenCategoryTagsTaxHTField0">
    <vt:lpwstr/>
  </property>
</Properties>
</file>