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handoutMasters/handoutMaster1.xml" ContentType="application/vnd.openxmlformats-officedocument.presentationml.handoutMaster+xml"/>
  <Override PartName="/ppt/viewProps.xml" ContentType="application/vnd.openxmlformats-officedocument.presentationml.viewProp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5" autoAdjust="0"/>
    <p:restoredTop sz="94660"/>
  </p:normalViewPr>
  <p:slideViewPr>
    <p:cSldViewPr snapToGrid="0">
      <p:cViewPr varScale="1">
        <p:scale>
          <a:sx n="58" d="100"/>
          <a:sy n="58" d="100"/>
        </p:scale>
        <p:origin x="-1164" y="-64"/>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pPr/>
              <a:t>2/22/2019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pPr/>
              <a:t>‹N°›</a:t>
            </a:fld>
            <a:endParaRPr/>
          </a:p>
        </p:txBody>
      </p:sp>
    </p:spTree>
    <p:extLst>
      <p:ext uri="{BB962C8B-B14F-4D97-AF65-F5344CB8AC3E}">
        <p14:creationId xmlns:p14="http://schemas.microsoft.com/office/powerpoint/2010/main" xmlns=""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pPr/>
              <a:t>2/22/2019</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pPr/>
              <a:t>‹N°›</a:t>
            </a:fld>
            <a:endParaRPr/>
          </a:p>
        </p:txBody>
      </p:sp>
    </p:spTree>
    <p:extLst>
      <p:ext uri="{BB962C8B-B14F-4D97-AF65-F5344CB8AC3E}">
        <p14:creationId xmlns:p14="http://schemas.microsoft.com/office/powerpoint/2010/main" xmlns=""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rs de la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682195"/>
            <a:ext cx="2359152" cy="61300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fr-FR"/>
              <a:t>Cliquez sur l'icône pour ajouter une image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fr-FR"/>
              <a:t>Cliquez sur l'icône pour ajouter une image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fr-FR"/>
              <a:t>Cliquez sur l'icône pour ajouter une image</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xmlns=""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ns la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457200"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userDrawn="1"/>
        </p:nvSpPr>
        <p:spPr>
          <a:xfrm>
            <a:off x="7187184" y="685799"/>
            <a:ext cx="2450592" cy="611541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xmlns=""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a:t>Modifiez le style du titre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2/22/2019</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‹N°›</a:t>
            </a:fld>
            <a:endParaRPr/>
          </a:p>
        </p:txBody>
      </p:sp>
      <p:sp>
        <p:nvSpPr>
          <p:cNvPr id="7" name="Rectangle 6"/>
          <p:cNvSpPr/>
          <p:nvPr userDrawn="1"/>
        </p:nvSpPr>
        <p:spPr>
          <a:xfrm>
            <a:off x="10140696" y="0"/>
            <a:ext cx="2157984"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Impression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Il est possible que le rendu de votre imprimante soit différent des nôtres. Nous vous conseillons donc de faire deux ou trois essais. Si l’alignement des éléments n’est pas correct, utilisez le paramètre Mettre à l’échelle de la feuille. Vous le trouverez dans la boîte de dialogue Imprimer – cliquez simplement sur Diapositives en mode Page entière pour l’obtenir.</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Et avez-vous remarqué que nous affichions des marques de pliage pour vous ? Elles sont très discrètes, mais si vous ne voulez pas les afficher sur votre brochure, cliquez sur Afficher, Masque des diapositives, puis supprimez-les avant d’imprimer.</a:t>
            </a:r>
          </a:p>
          <a:p>
            <a:pPr algn="l" defTabSz="914400">
              <a:spcBef>
                <a:spcPts val="600"/>
              </a:spcBef>
              <a:buNone/>
            </a:pPr>
            <a:r>
              <a:rPr lang="fr-FR" sz="1600" kern="1200" noProof="0" dirty="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algn="l" defTabSz="914400">
              <a:spcBef>
                <a:spcPts val="3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ont été formatées pour vous. Si vous souhaitez ajouter ou supprimer des puces du texte, cliquez simplement sur le bouton Puces sous l’onglet Accueil.</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des titres, des sous-titres ou des zones de texte, faites simplement une copie de ce dont vous avez besoin, et glissez-la à l’endroit qui vous convient. Les repères actifs de PowerPoint vous permettront d’aligner votre élément avec les autres.</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Vous souhaitez utiliser vos propres photos ? Aucun problème ! Cliquez simplement sur une photo, appuyez sur la touche Supprimer, puis cliquez sur l’icône pour ajouter votre photo.</a:t>
            </a:r>
          </a:p>
          <a:p>
            <a:pPr algn="l" defTabSz="914400">
              <a:spcBef>
                <a:spcPts val="600"/>
              </a:spcBef>
              <a:buNone/>
            </a:pPr>
            <a:r>
              <a:rPr lang="fr-FR" sz="1000" kern="1200" spc="-30" baseline="0" noProof="0" dirty="0">
                <a:solidFill>
                  <a:prstClr val="white">
                    <a:lumMod val="50000"/>
                  </a:prstClr>
                </a:solidFill>
                <a:latin typeface="Calibri Light" panose="020F0302020204030204" pitchFamily="34" charset="0"/>
                <a:ea typeface="+mn-ea"/>
                <a:cs typeface="Calibri" panose="020F0502020204030204" pitchFamily="34" charset="0"/>
              </a:rPr>
              <a:t>Si vous remplacez une photo par la vôtre et que cette dernière n’est pas adaptée à l’espace disponible, vous pouvez la rogner pour l’adapter en un clin d’œil. Sélectionnez simplement l’image, puis sous l’onglet Outils des images | Format, dans le groupe Taille, cliquez sur Rogner.</a:t>
            </a:r>
          </a:p>
        </p:txBody>
      </p:sp>
    </p:spTree>
    <p:extLst>
      <p:ext uri="{BB962C8B-B14F-4D97-AF65-F5344CB8AC3E}">
        <p14:creationId xmlns:p14="http://schemas.microsoft.com/office/powerpoint/2010/main" xmlns=""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2.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slideLayout" Target="../slideLayouts/slideLayout2.xml"/><Relationship Id="rId4"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3"/>
            <p:custDataLst>
              <p:tags r:id="rId1"/>
            </p:custDataLst>
          </p:nvPr>
        </p:nvSpPr>
        <p:spPr/>
        <p:txBody>
          <a:bodyPr/>
          <a:lstStyle/>
          <a:p>
            <a:pPr marL="0" indent="0" algn="ctr" defTabSz="1005840">
              <a:lnSpc>
                <a:spcPct val="85000"/>
              </a:lnSpc>
              <a:buNone/>
            </a:pPr>
            <a:r>
              <a:rPr lang="fr-FR" sz="3600" b="1" i="0" dirty="0">
                <a:solidFill>
                  <a:srgbClr val="000000"/>
                </a:solidFill>
                <a:latin typeface="Constantia"/>
                <a:ea typeface="+mn-ea"/>
                <a:cs typeface="+mn-cs"/>
              </a:rPr>
              <a:t> </a:t>
            </a:r>
          </a:p>
        </p:txBody>
      </p:sp>
      <p:sp>
        <p:nvSpPr>
          <p:cNvPr id="17" name="Espace réservé du texte 16"/>
          <p:cNvSpPr>
            <a:spLocks noGrp="1"/>
          </p:cNvSpPr>
          <p:nvPr>
            <p:ph type="body" sz="quarter" idx="15"/>
            <p:custDataLst>
              <p:tags r:id="rId2"/>
            </p:custDataLst>
          </p:nvPr>
        </p:nvSpPr>
        <p:spPr>
          <a:xfrm>
            <a:off x="3730062" y="5458965"/>
            <a:ext cx="2449512" cy="630942"/>
          </a:xfrm>
        </p:spPr>
        <p:txBody>
          <a:bodyPr/>
          <a:lstStyle/>
          <a:p>
            <a:r>
              <a:rPr lang="fr-CA" dirty="0"/>
              <a:t>150 </a:t>
            </a:r>
            <a:r>
              <a:rPr lang="fr-CA" dirty="0" smtClean="0"/>
              <a:t>Petite </a:t>
            </a:r>
            <a:r>
              <a:rPr lang="fr-CA" dirty="0" err="1" smtClean="0"/>
              <a:t>Noraie</a:t>
            </a:r>
            <a:r>
              <a:rPr lang="fr-CA" dirty="0"/>
              <a:t/>
            </a:r>
            <a:br>
              <a:rPr lang="fr-CA" dirty="0"/>
            </a:br>
            <a:r>
              <a:rPr lang="fr-CA" dirty="0" smtClean="0"/>
              <a:t>St-Charles-Borromée</a:t>
            </a:r>
            <a:r>
              <a:rPr lang="fr-CA" dirty="0"/>
              <a:t>, </a:t>
            </a:r>
            <a:br>
              <a:rPr lang="fr-CA" dirty="0"/>
            </a:br>
            <a:r>
              <a:rPr lang="fr-CA" dirty="0"/>
              <a:t>Québec, J6E 2A5</a:t>
            </a:r>
            <a:endParaRPr lang="fr-FR" dirty="0"/>
          </a:p>
        </p:txBody>
      </p:sp>
      <p:sp>
        <p:nvSpPr>
          <p:cNvPr id="18" name="Espace réservé du texte 17"/>
          <p:cNvSpPr>
            <a:spLocks noGrp="1"/>
          </p:cNvSpPr>
          <p:nvPr>
            <p:ph type="body" sz="quarter" idx="16"/>
            <p:custDataLst>
              <p:tags r:id="rId3"/>
            </p:custDataLst>
          </p:nvPr>
        </p:nvSpPr>
        <p:spPr>
          <a:xfrm>
            <a:off x="3740091" y="5982928"/>
            <a:ext cx="2477634" cy="728965"/>
          </a:xfrm>
        </p:spPr>
        <p:txBody>
          <a:bodyPr/>
          <a:lstStyle/>
          <a:p>
            <a:pPr>
              <a:spcBef>
                <a:spcPts val="1100"/>
              </a:spcBef>
            </a:pPr>
            <a:r>
              <a:rPr lang="fr-CA" b="1" dirty="0"/>
              <a:t>Téléphone:</a:t>
            </a:r>
            <a:r>
              <a:rPr lang="fr-CA" dirty="0"/>
              <a:t> 450-753-4226</a:t>
            </a:r>
            <a:br>
              <a:rPr lang="fr-CA" dirty="0"/>
            </a:br>
            <a:r>
              <a:rPr lang="fr-CA" b="1" dirty="0"/>
              <a:t>Télécopieur:</a:t>
            </a:r>
            <a:r>
              <a:rPr lang="fr-CA" dirty="0"/>
              <a:t> 450-753-3717</a:t>
            </a:r>
            <a:br>
              <a:rPr lang="fr-CA" dirty="0"/>
            </a:br>
            <a:r>
              <a:rPr lang="fr-CA" b="1" dirty="0"/>
              <a:t>Courriel:</a:t>
            </a:r>
            <a:r>
              <a:rPr lang="fr-CA" dirty="0"/>
              <a:t> </a:t>
            </a:r>
            <a:r>
              <a:rPr lang="fr-CA" dirty="0" smtClean="0"/>
              <a:t> z54.lanaudiere@lacsq.org</a:t>
            </a:r>
            <a:endParaRPr lang="fr-FR" sz="1100" b="0" i="0" dirty="0">
              <a:solidFill>
                <a:srgbClr val="595959"/>
              </a:solidFill>
              <a:latin typeface="Constantia"/>
              <a:ea typeface="+mn-ea"/>
              <a:cs typeface="+mn-cs"/>
            </a:endParaRPr>
          </a:p>
        </p:txBody>
      </p:sp>
      <p:sp>
        <p:nvSpPr>
          <p:cNvPr id="21" name="Espace réservé du texte 20"/>
          <p:cNvSpPr>
            <a:spLocks noGrp="1"/>
          </p:cNvSpPr>
          <p:nvPr>
            <p:ph type="body" sz="quarter" idx="19"/>
            <p:custDataLst>
              <p:tags r:id="rId4"/>
            </p:custDataLst>
          </p:nvPr>
        </p:nvSpPr>
        <p:spPr>
          <a:xfrm>
            <a:off x="419099" y="714376"/>
            <a:ext cx="2486025" cy="6097904"/>
          </a:xfrm>
        </p:spPr>
        <p:txBody>
          <a:bodyPr anchor="t"/>
          <a:lstStyle/>
          <a:p>
            <a:pPr marL="0" indent="0" algn="ctr" defTabSz="1005840">
              <a:lnSpc>
                <a:spcPct val="130000"/>
              </a:lnSpc>
              <a:buNone/>
            </a:pPr>
            <a:endParaRPr lang="fr-FR" sz="1000" b="0" dirty="0">
              <a:solidFill>
                <a:schemeClr val="bg1"/>
              </a:solidFill>
              <a:latin typeface="HelveticaNeueLT Pro 55 Roman" panose="020B0604020202020204" pitchFamily="34" charset="0"/>
            </a:endParaRPr>
          </a:p>
          <a:p>
            <a:pPr marL="0" indent="0" algn="ctr" defTabSz="1005840">
              <a:lnSpc>
                <a:spcPct val="130000"/>
              </a:lnSpc>
              <a:buNone/>
            </a:pPr>
            <a:endParaRPr lang="fr-FR" sz="1000" b="0" dirty="0">
              <a:solidFill>
                <a:schemeClr val="bg1"/>
              </a:solidFill>
              <a:latin typeface="HelveticaNeueLT Pro 55 Roman" panose="020B0604020202020204" pitchFamily="34" charset="0"/>
            </a:endParaRPr>
          </a:p>
        </p:txBody>
      </p:sp>
      <p:pic>
        <p:nvPicPr>
          <p:cNvPr id="2" name="Image 1"/>
          <p:cNvPicPr>
            <a:picLocks noChangeAspect="1"/>
          </p:cNvPicPr>
          <p:nvPr>
            <p:custDataLst>
              <p:tags r:id="rId5"/>
            </p:custDataLst>
          </p:nvPr>
        </p:nvPicPr>
        <p:blipFill>
          <a:blip r:embed="rId12" cstate="print">
            <a:extLst>
              <a:ext uri="{28A0092B-C50C-407E-A947-70E740481C1C}">
                <a14:useLocalDpi xmlns:a14="http://schemas.microsoft.com/office/drawing/2010/main" xmlns="" val="0"/>
              </a:ext>
            </a:extLst>
          </a:blip>
          <a:stretch>
            <a:fillRect/>
          </a:stretch>
        </p:blipFill>
        <p:spPr>
          <a:xfrm>
            <a:off x="7189647" y="882258"/>
            <a:ext cx="2354227" cy="740714"/>
          </a:xfrm>
          <a:prstGeom prst="rect">
            <a:avLst/>
          </a:prstGeom>
        </p:spPr>
      </p:pic>
      <p:pic>
        <p:nvPicPr>
          <p:cNvPr id="6" name="Espace réservé pour une image  5"/>
          <p:cNvPicPr>
            <a:picLocks noGrp="1" noChangeAspect="1"/>
          </p:cNvPicPr>
          <p:nvPr>
            <p:ph type="pic" sz="quarter" idx="12"/>
            <p:custDataLst>
              <p:tags r:id="rId6"/>
            </p:custDataLst>
          </p:nvPr>
        </p:nvPicPr>
        <p:blipFill rotWithShape="1">
          <a:blip r:embed="rId13" cstate="print">
            <a:extLst>
              <a:ext uri="{28A0092B-C50C-407E-A947-70E740481C1C}">
                <a14:useLocalDpi xmlns:a14="http://schemas.microsoft.com/office/drawing/2010/main" xmlns="" val="0"/>
              </a:ext>
            </a:extLst>
          </a:blip>
          <a:srcRect l="57959" t="1477" r="11966" b="11425"/>
          <a:stretch/>
        </p:blipFill>
        <p:spPr/>
      </p:pic>
      <p:sp>
        <p:nvSpPr>
          <p:cNvPr id="4" name="ZoneTexte 3"/>
          <p:cNvSpPr txBox="1"/>
          <p:nvPr>
            <p:custDataLst>
              <p:tags r:id="rId7"/>
            </p:custDataLst>
          </p:nvPr>
        </p:nvSpPr>
        <p:spPr>
          <a:xfrm>
            <a:off x="7235948" y="2145323"/>
            <a:ext cx="2294914" cy="3170099"/>
          </a:xfrm>
          <a:prstGeom prst="rect">
            <a:avLst/>
          </a:prstGeom>
          <a:noFill/>
        </p:spPr>
        <p:txBody>
          <a:bodyPr wrap="square" rtlCol="0">
            <a:spAutoFit/>
          </a:bodyPr>
          <a:lstStyle/>
          <a:p>
            <a:pPr algn="ctr"/>
            <a:r>
              <a:rPr lang="fr-CA" sz="2400" b="1" dirty="0">
                <a:solidFill>
                  <a:schemeClr val="bg1"/>
                </a:solidFill>
                <a:latin typeface="Forte" pitchFamily="66" charset="0"/>
              </a:rPr>
              <a:t>Infos 5 à SEL</a:t>
            </a:r>
          </a:p>
          <a:p>
            <a:pPr algn="ctr"/>
            <a:endParaRPr lang="fr-CA" sz="2400" b="1" dirty="0">
              <a:solidFill>
                <a:schemeClr val="bg1"/>
              </a:solidFill>
              <a:latin typeface="Forte" pitchFamily="66" charset="0"/>
            </a:endParaRPr>
          </a:p>
          <a:p>
            <a:pPr algn="ctr"/>
            <a:endParaRPr lang="fr-CA" sz="2000" b="1" dirty="0">
              <a:solidFill>
                <a:schemeClr val="bg1"/>
              </a:solidFill>
              <a:latin typeface="Forte" pitchFamily="66" charset="0"/>
            </a:endParaRPr>
          </a:p>
          <a:p>
            <a:pPr algn="ctr"/>
            <a:r>
              <a:rPr lang="fr-CA" sz="2800" b="1" dirty="0" smtClean="0">
                <a:solidFill>
                  <a:schemeClr val="bg1"/>
                </a:solidFill>
                <a:latin typeface="Forte" pitchFamily="66" charset="0"/>
              </a:rPr>
              <a:t>Engagement, ancienneté et expérience</a:t>
            </a:r>
          </a:p>
          <a:p>
            <a:pPr algn="ctr"/>
            <a:endParaRPr lang="fr-CA" sz="2800" b="1" dirty="0" smtClean="0">
              <a:solidFill>
                <a:schemeClr val="bg1"/>
              </a:solidFill>
              <a:latin typeface="Forte" pitchFamily="66" charset="0"/>
            </a:endParaRPr>
          </a:p>
          <a:p>
            <a:pPr algn="ctr"/>
            <a:r>
              <a:rPr lang="fr-CA" sz="2000" b="1" smtClean="0">
                <a:solidFill>
                  <a:schemeClr val="bg1"/>
                </a:solidFill>
                <a:latin typeface="Forte" pitchFamily="66" charset="0"/>
              </a:rPr>
              <a:t> </a:t>
            </a:r>
            <a:r>
              <a:rPr lang="fr-CA" sz="2000" b="1" dirty="0" smtClean="0">
                <a:solidFill>
                  <a:schemeClr val="bg1"/>
                </a:solidFill>
                <a:latin typeface="Forte" pitchFamily="66" charset="0"/>
              </a:rPr>
              <a:t>Secteur des </a:t>
            </a:r>
            <a:r>
              <a:rPr lang="fr-CA" sz="2000" b="1" smtClean="0">
                <a:solidFill>
                  <a:schemeClr val="bg1"/>
                </a:solidFill>
                <a:latin typeface="Forte" pitchFamily="66" charset="0"/>
              </a:rPr>
              <a:t>jeunes </a:t>
            </a:r>
            <a:endParaRPr lang="fr-CA" sz="2000" b="1" dirty="0">
              <a:solidFill>
                <a:schemeClr val="bg1"/>
              </a:solidFill>
              <a:latin typeface="Forte" pitchFamily="66" charset="0"/>
            </a:endParaRPr>
          </a:p>
        </p:txBody>
      </p:sp>
      <p:sp>
        <p:nvSpPr>
          <p:cNvPr id="7" name="ZoneTexte 6"/>
          <p:cNvSpPr txBox="1"/>
          <p:nvPr>
            <p:custDataLst>
              <p:tags r:id="rId8"/>
            </p:custDataLst>
          </p:nvPr>
        </p:nvSpPr>
        <p:spPr>
          <a:xfrm>
            <a:off x="7189647" y="5591908"/>
            <a:ext cx="1180630" cy="1200329"/>
          </a:xfrm>
          <a:prstGeom prst="rect">
            <a:avLst/>
          </a:prstGeom>
          <a:noFill/>
        </p:spPr>
        <p:txBody>
          <a:bodyPr wrap="square" rtlCol="0">
            <a:spAutoFit/>
          </a:bodyPr>
          <a:lstStyle/>
          <a:p>
            <a:pPr algn="ctr"/>
            <a:r>
              <a:rPr lang="fr-CA" sz="1200" dirty="0">
                <a:solidFill>
                  <a:schemeClr val="bg1"/>
                </a:solidFill>
                <a:latin typeface="Smudger LET" pitchFamily="2" charset="0"/>
              </a:rPr>
              <a:t>Soirée </a:t>
            </a:r>
            <a:r>
              <a:rPr lang="fr-CA" sz="1200" dirty="0" smtClean="0">
                <a:solidFill>
                  <a:schemeClr val="bg1"/>
                </a:solidFill>
                <a:latin typeface="Smudger LET" pitchFamily="2" charset="0"/>
              </a:rPr>
              <a:t>d’informations </a:t>
            </a:r>
            <a:r>
              <a:rPr lang="fr-CA" sz="1200" dirty="0">
                <a:solidFill>
                  <a:schemeClr val="bg1"/>
                </a:solidFill>
                <a:latin typeface="Smudger LET" pitchFamily="2" charset="0"/>
              </a:rPr>
              <a:t>présentée par le Comité des Jeunes du SEL-CSQ</a:t>
            </a:r>
          </a:p>
          <a:p>
            <a:pPr algn="ctr"/>
            <a:endParaRPr lang="fr-CA" sz="1200" dirty="0"/>
          </a:p>
        </p:txBody>
      </p:sp>
      <p:pic>
        <p:nvPicPr>
          <p:cNvPr id="22" name="Image 21"/>
          <p:cNvPicPr>
            <a:picLocks noChangeAspect="1"/>
          </p:cNvPicPr>
          <p:nvPr>
            <p:custDataLst>
              <p:tags r:id="rId9"/>
            </p:custDataLst>
          </p:nvPr>
        </p:nvPicPr>
        <p:blipFill>
          <a:blip r:embed="rId14" cstate="print">
            <a:extLst>
              <a:ext uri="{28A0092B-C50C-407E-A947-70E740481C1C}">
                <a14:useLocalDpi xmlns:a14="http://schemas.microsoft.com/office/drawing/2010/main" xmlns="" val="0"/>
              </a:ext>
            </a:extLst>
          </a:blip>
          <a:stretch>
            <a:fillRect/>
          </a:stretch>
        </p:blipFill>
        <p:spPr>
          <a:xfrm>
            <a:off x="4033114" y="4876750"/>
            <a:ext cx="1891589" cy="595154"/>
          </a:xfrm>
          <a:prstGeom prst="rect">
            <a:avLst/>
          </a:prstGeom>
        </p:spPr>
      </p:pic>
      <p:sp>
        <p:nvSpPr>
          <p:cNvPr id="3" name="ZoneTexte 2"/>
          <p:cNvSpPr txBox="1"/>
          <p:nvPr>
            <p:custDataLst>
              <p:tags r:id="rId10"/>
            </p:custDataLst>
          </p:nvPr>
        </p:nvSpPr>
        <p:spPr>
          <a:xfrm>
            <a:off x="454268" y="679207"/>
            <a:ext cx="2326914" cy="2800767"/>
          </a:xfrm>
          <a:prstGeom prst="rect">
            <a:avLst/>
          </a:prstGeom>
          <a:noFill/>
        </p:spPr>
        <p:txBody>
          <a:bodyPr wrap="square" rtlCol="0">
            <a:spAutoFit/>
          </a:bodyPr>
          <a:lstStyle/>
          <a:p>
            <a:pPr algn="ctr"/>
            <a:r>
              <a:rPr lang="fr-CA" sz="1100" b="1" dirty="0" smtClean="0">
                <a:solidFill>
                  <a:schemeClr val="bg1"/>
                </a:solidFill>
                <a:effectLst>
                  <a:outerShdw blurRad="38100" dist="38100" dir="2700000" algn="tl">
                    <a:srgbClr val="000000">
                      <a:alpha val="43137"/>
                    </a:srgbClr>
                  </a:outerShdw>
                </a:effectLst>
                <a:latin typeface="HelveticaNeueLT Pro 55 Roman"/>
              </a:rPr>
              <a:t>Quelles sont les différences entre l’ancienneté et l’expérience? </a:t>
            </a:r>
            <a:br>
              <a:rPr lang="fr-CA" sz="1100" b="1" dirty="0" smtClean="0">
                <a:solidFill>
                  <a:schemeClr val="bg1"/>
                </a:solidFill>
                <a:effectLst>
                  <a:outerShdw blurRad="38100" dist="38100" dir="2700000" algn="tl">
                    <a:srgbClr val="000000">
                      <a:alpha val="43137"/>
                    </a:srgbClr>
                  </a:outerShdw>
                </a:effectLst>
                <a:latin typeface="HelveticaNeueLT Pro 55 Roman"/>
              </a:rPr>
            </a:br>
            <a:r>
              <a:rPr lang="fr-CA" sz="1100" b="1" dirty="0" smtClean="0">
                <a:solidFill>
                  <a:schemeClr val="bg1"/>
                </a:solidFill>
                <a:effectLst>
                  <a:outerShdw blurRad="38100" dist="38100" dir="2700000" algn="tl">
                    <a:srgbClr val="000000">
                      <a:alpha val="43137"/>
                    </a:srgbClr>
                  </a:outerShdw>
                </a:effectLst>
                <a:latin typeface="HelveticaNeueLT Pro 55 Roman"/>
              </a:rPr>
              <a:t>Quelles sont les différences entre les divers contrats?</a:t>
            </a:r>
          </a:p>
          <a:p>
            <a:pPr algn="ctr"/>
            <a:endParaRPr lang="fr-CA" sz="1100" b="1" dirty="0">
              <a:solidFill>
                <a:schemeClr val="bg1"/>
              </a:solidFill>
              <a:effectLst>
                <a:outerShdw blurRad="38100" dist="38100" dir="2700000" algn="tl">
                  <a:srgbClr val="000000">
                    <a:alpha val="43137"/>
                  </a:srgbClr>
                </a:outerShdw>
              </a:effectLst>
              <a:latin typeface="HelveticaNeueLT Pro 55 Roman"/>
            </a:endParaRPr>
          </a:p>
          <a:p>
            <a:pPr algn="ctr"/>
            <a:r>
              <a:rPr lang="fr-CA" sz="1100" dirty="0" smtClean="0">
                <a:solidFill>
                  <a:schemeClr val="bg1"/>
                </a:solidFill>
                <a:effectLst>
                  <a:outerShdw blurRad="38100" dist="38100" dir="2700000" algn="tl">
                    <a:srgbClr val="000000">
                      <a:alpha val="43137"/>
                    </a:srgbClr>
                  </a:outerShdw>
                </a:effectLst>
                <a:latin typeface="HelveticaNeueLT Pro 55 Roman"/>
              </a:rPr>
              <a:t>Ces questions sont celles qui sont le plus souvent posées notamment lors des séances d’affectations et en début d’année.</a:t>
            </a:r>
          </a:p>
          <a:p>
            <a:pPr algn="ctr"/>
            <a:endParaRPr lang="fr-CA" sz="1100" dirty="0">
              <a:solidFill>
                <a:schemeClr val="bg1"/>
              </a:solidFill>
              <a:effectLst>
                <a:outerShdw blurRad="38100" dist="38100" dir="2700000" algn="tl">
                  <a:srgbClr val="000000">
                    <a:alpha val="43137"/>
                  </a:srgbClr>
                </a:outerShdw>
              </a:effectLst>
              <a:latin typeface="HelveticaNeueLT Pro 55 Roman"/>
            </a:endParaRPr>
          </a:p>
          <a:p>
            <a:pPr algn="ctr"/>
            <a:r>
              <a:rPr lang="fr-CA" sz="1100" dirty="0" smtClean="0">
                <a:solidFill>
                  <a:schemeClr val="bg1"/>
                </a:solidFill>
                <a:effectLst>
                  <a:outerShdw blurRad="38100" dist="38100" dir="2700000" algn="tl">
                    <a:srgbClr val="000000">
                      <a:alpha val="43137"/>
                    </a:srgbClr>
                  </a:outerShdw>
                </a:effectLst>
                <a:latin typeface="HelveticaNeueLT Pro 55 Roman"/>
              </a:rPr>
              <a:t>Dans ce dépliant, il y aura présentation de distinctions entre différents concepts qui ont une très grande importance, tant pour l’emploi que pour la paie.</a:t>
            </a:r>
          </a:p>
        </p:txBody>
      </p:sp>
    </p:spTree>
    <p:extLst>
      <p:ext uri="{BB962C8B-B14F-4D97-AF65-F5344CB8AC3E}">
        <p14:creationId xmlns:p14="http://schemas.microsoft.com/office/powerpoint/2010/main" xmlns=""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custDataLst>
              <p:tags r:id="rId1"/>
            </p:custDataLst>
          </p:nvPr>
        </p:nvSpPr>
        <p:spPr>
          <a:xfrm>
            <a:off x="445477" y="715107"/>
            <a:ext cx="2426678" cy="6186309"/>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L’engagement</a:t>
            </a:r>
          </a:p>
          <a:p>
            <a:endParaRPr lang="fr-CA" sz="900" b="1" dirty="0" smtClean="0">
              <a:effectLst>
                <a:outerShdw blurRad="38100" dist="38100" dir="2700000" algn="tl">
                  <a:srgbClr val="000000">
                    <a:alpha val="43137"/>
                  </a:srgbClr>
                </a:outerShdw>
              </a:effectLst>
              <a:latin typeface="HelveticaNeueLT Pro 55 Roman"/>
            </a:endParaRPr>
          </a:p>
          <a:p>
            <a:pPr algn="just"/>
            <a:r>
              <a:rPr lang="fr-CA" sz="900" b="1" dirty="0">
                <a:latin typeface="HelveticaNeueLT Pro 55 Roman"/>
              </a:rPr>
              <a:t>Liste de priorité</a:t>
            </a:r>
          </a:p>
          <a:p>
            <a:pPr marL="171450" indent="-171450" algn="just">
              <a:buFont typeface="Arial" panose="020B0604020202020204" pitchFamily="34" charset="0"/>
              <a:buChar char="•"/>
            </a:pPr>
            <a:r>
              <a:rPr lang="fr-CA" sz="900" dirty="0" smtClean="0">
                <a:latin typeface="HelveticaNeueLT Pro 55 Roman"/>
              </a:rPr>
              <a:t>Lors </a:t>
            </a:r>
            <a:r>
              <a:rPr lang="fr-CA" sz="900" dirty="0">
                <a:latin typeface="HelveticaNeueLT Pro 55 Roman"/>
              </a:rPr>
              <a:t>des affectations du mois d’août, la commission scolaire offre des contrats à temps partiel et des postes à temps plein réguliers selon le </a:t>
            </a:r>
            <a:r>
              <a:rPr lang="fr-CA" sz="900" dirty="0" smtClean="0">
                <a:latin typeface="HelveticaNeueLT Pro 55 Roman"/>
              </a:rPr>
              <a:t>cas.</a:t>
            </a:r>
          </a:p>
          <a:p>
            <a:pPr marL="171450" indent="-171450" algn="just">
              <a:buFont typeface="Arial" panose="020B0604020202020204" pitchFamily="34" charset="0"/>
              <a:buChar char="•"/>
            </a:pPr>
            <a:r>
              <a:rPr lang="fr-CA" sz="900" dirty="0" smtClean="0">
                <a:latin typeface="HelveticaNeueLT Pro 55 Roman"/>
              </a:rPr>
              <a:t>Selon </a:t>
            </a:r>
            <a:r>
              <a:rPr lang="fr-CA" sz="900" dirty="0">
                <a:latin typeface="HelveticaNeueLT Pro 55 Roman"/>
              </a:rPr>
              <a:t>l’ordre de priorité établi, à votre tour, vous avez donc trois </a:t>
            </a:r>
            <a:r>
              <a:rPr lang="fr-CA" sz="900" dirty="0" smtClean="0">
                <a:latin typeface="HelveticaNeueLT Pro 55 Roman"/>
              </a:rPr>
              <a:t>options :</a:t>
            </a:r>
          </a:p>
          <a:p>
            <a:pPr marL="358775" lvl="1" indent="-171450" algn="just">
              <a:buFont typeface="Arial" panose="020B0604020202020204" pitchFamily="34" charset="0"/>
              <a:buChar char="•"/>
            </a:pPr>
            <a:r>
              <a:rPr lang="fr-CA" sz="900" dirty="0" smtClean="0">
                <a:latin typeface="HelveticaNeueLT Pro 55 Roman"/>
              </a:rPr>
              <a:t>Ne </a:t>
            </a:r>
            <a:r>
              <a:rPr lang="fr-CA" sz="900" dirty="0">
                <a:latin typeface="HelveticaNeueLT Pro 55 Roman"/>
              </a:rPr>
              <a:t>rien </a:t>
            </a:r>
            <a:r>
              <a:rPr lang="fr-CA" sz="900" dirty="0" smtClean="0">
                <a:latin typeface="HelveticaNeueLT Pro 55 Roman"/>
              </a:rPr>
              <a:t>choisir;</a:t>
            </a:r>
          </a:p>
          <a:p>
            <a:pPr marL="358775" lvl="1" indent="-171450" algn="just">
              <a:buFont typeface="Arial" panose="020B0604020202020204" pitchFamily="34" charset="0"/>
              <a:buChar char="•"/>
            </a:pPr>
            <a:r>
              <a:rPr lang="fr-CA" sz="900" dirty="0" smtClean="0">
                <a:latin typeface="HelveticaNeueLT Pro 55 Roman"/>
              </a:rPr>
              <a:t>Signer </a:t>
            </a:r>
            <a:r>
              <a:rPr lang="fr-CA" sz="900" dirty="0">
                <a:latin typeface="HelveticaNeueLT Pro 55 Roman"/>
              </a:rPr>
              <a:t>un ou plusieurs contrats à temps </a:t>
            </a:r>
            <a:r>
              <a:rPr lang="fr-CA" sz="900" dirty="0" smtClean="0">
                <a:latin typeface="HelveticaNeueLT Pro 55 Roman"/>
              </a:rPr>
              <a:t>partiel (lorsqu’ils peuvent se jumeler);</a:t>
            </a:r>
          </a:p>
          <a:p>
            <a:pPr marL="358775" lvl="1" indent="-171450" algn="just">
              <a:buFont typeface="Arial" panose="020B0604020202020204" pitchFamily="34" charset="0"/>
              <a:buChar char="•"/>
            </a:pPr>
            <a:r>
              <a:rPr lang="fr-CA" sz="900" dirty="0" smtClean="0">
                <a:latin typeface="HelveticaNeueLT Pro 55 Roman"/>
              </a:rPr>
              <a:t>Signer </a:t>
            </a:r>
            <a:r>
              <a:rPr lang="fr-CA" sz="900" dirty="0">
                <a:latin typeface="HelveticaNeueLT Pro 55 Roman"/>
              </a:rPr>
              <a:t>un poste à temps plein </a:t>
            </a:r>
            <a:r>
              <a:rPr lang="fr-CA" sz="900" dirty="0" smtClean="0">
                <a:latin typeface="HelveticaNeueLT Pro 55 Roman"/>
              </a:rPr>
              <a:t>régulier.</a:t>
            </a:r>
          </a:p>
          <a:p>
            <a:pPr marL="171450" indent="-171450" algn="just">
              <a:buFont typeface="Arial" panose="020B0604020202020204" pitchFamily="34" charset="0"/>
              <a:buChar char="•"/>
            </a:pPr>
            <a:r>
              <a:rPr lang="fr-CA" sz="900" dirty="0" smtClean="0">
                <a:latin typeface="HelveticaNeueLT Pro 55 Roman"/>
              </a:rPr>
              <a:t>En </a:t>
            </a:r>
            <a:r>
              <a:rPr lang="fr-CA" sz="900" dirty="0">
                <a:latin typeface="HelveticaNeueLT Pro 55 Roman"/>
              </a:rPr>
              <a:t>cours d’année, la commission scolaire doit respecter la liste de priorité lorsque l’engagement donne droit à un contrat à temps partiel</a:t>
            </a:r>
            <a:r>
              <a:rPr lang="fr-CA" sz="900" dirty="0" smtClean="0">
                <a:latin typeface="HelveticaNeueLT Pro 55 Roman"/>
              </a:rPr>
              <a:t>.</a:t>
            </a:r>
          </a:p>
          <a:p>
            <a:endParaRPr lang="fr-CA" sz="900" dirty="0" smtClean="0">
              <a:latin typeface="HelveticaNeueLT Pro 55 Roman"/>
            </a:endParaRPr>
          </a:p>
          <a:p>
            <a:endParaRPr lang="fr-CA" sz="900" dirty="0">
              <a:latin typeface="HelveticaNeueLT Pro 55 Roman"/>
            </a:endParaRPr>
          </a:p>
          <a:p>
            <a:pPr algn="just"/>
            <a:r>
              <a:rPr lang="fr-CA" sz="900" b="1" dirty="0">
                <a:latin typeface="HelveticaNeueLT Pro 55 Roman"/>
              </a:rPr>
              <a:t>Contrat temps partiel</a:t>
            </a:r>
          </a:p>
          <a:p>
            <a:pPr algn="just"/>
            <a:r>
              <a:rPr lang="fr-CA" sz="900" dirty="0" smtClean="0">
                <a:latin typeface="HelveticaNeueLT Pro 55 Roman"/>
              </a:rPr>
              <a:t>Un </a:t>
            </a:r>
            <a:r>
              <a:rPr lang="fr-CA" sz="900" dirty="0">
                <a:latin typeface="HelveticaNeueLT Pro 55 Roman"/>
              </a:rPr>
              <a:t>contrat à temps partiel </a:t>
            </a:r>
            <a:r>
              <a:rPr lang="fr-CA" sz="900" dirty="0" smtClean="0">
                <a:latin typeface="HelveticaNeueLT Pro 55 Roman"/>
              </a:rPr>
              <a:t>est déclenché par trois motifs :</a:t>
            </a:r>
            <a:endParaRPr lang="fr-CA" sz="900" dirty="0">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Remplacement </a:t>
            </a:r>
            <a:r>
              <a:rPr lang="fr-CA" sz="900" dirty="0">
                <a:latin typeface="HelveticaNeueLT Pro 55 Roman"/>
              </a:rPr>
              <a:t>prédéterminé d’au moins 2 </a:t>
            </a:r>
            <a:r>
              <a:rPr lang="fr-CA" sz="900" dirty="0" smtClean="0">
                <a:latin typeface="HelveticaNeueLT Pro 55 Roman"/>
              </a:rPr>
              <a:t>mois;</a:t>
            </a:r>
          </a:p>
          <a:p>
            <a:pPr marL="171450" indent="-171450" algn="just">
              <a:buFont typeface="Arial" panose="020B0604020202020204" pitchFamily="34" charset="0"/>
              <a:buChar char="•"/>
            </a:pPr>
            <a:r>
              <a:rPr lang="fr-CA" sz="900" dirty="0" smtClean="0">
                <a:latin typeface="HelveticaNeueLT Pro 55 Roman"/>
              </a:rPr>
              <a:t>Après </a:t>
            </a:r>
            <a:r>
              <a:rPr lang="fr-CA" sz="900" dirty="0">
                <a:latin typeface="HelveticaNeueLT Pro 55 Roman"/>
              </a:rPr>
              <a:t>2 mois d’un remplacement d’une durée </a:t>
            </a:r>
            <a:r>
              <a:rPr lang="fr-CA" sz="900" dirty="0" smtClean="0">
                <a:latin typeface="HelveticaNeueLT Pro 55 Roman"/>
              </a:rPr>
              <a:t>indéterminée;</a:t>
            </a:r>
          </a:p>
          <a:p>
            <a:pPr marL="171450" indent="-171450" algn="just">
              <a:buFont typeface="Arial" panose="020B0604020202020204" pitchFamily="34" charset="0"/>
              <a:buChar char="•"/>
            </a:pPr>
            <a:r>
              <a:rPr lang="fr-CA" sz="900" dirty="0" smtClean="0">
                <a:latin typeface="HelveticaNeueLT Pro 55 Roman"/>
              </a:rPr>
              <a:t>Résiduel </a:t>
            </a:r>
            <a:r>
              <a:rPr lang="fr-CA" sz="900" dirty="0">
                <a:latin typeface="HelveticaNeueLT Pro 55 Roman"/>
              </a:rPr>
              <a:t>de tâche d’au moins 33 </a:t>
            </a:r>
            <a:r>
              <a:rPr lang="fr-CA" sz="900" dirty="0" smtClean="0">
                <a:latin typeface="HelveticaNeueLT Pro 55 Roman"/>
              </a:rPr>
              <a:t>⅓ % de tâche éducative d’un enseignant à temps plein.</a:t>
            </a:r>
          </a:p>
          <a:p>
            <a:pPr algn="just"/>
            <a:endParaRPr lang="fr-CA" sz="900" dirty="0" smtClean="0">
              <a:latin typeface="HelveticaNeueLT Pro 55 Roman"/>
            </a:endParaRPr>
          </a:p>
          <a:p>
            <a:pPr algn="just"/>
            <a:r>
              <a:rPr lang="fr-CA" sz="900" dirty="0" smtClean="0">
                <a:latin typeface="HelveticaNeueLT Pro 55 Roman"/>
              </a:rPr>
              <a:t>Le </a:t>
            </a:r>
            <a:r>
              <a:rPr lang="fr-CA" sz="900" dirty="0">
                <a:latin typeface="HelveticaNeueLT Pro 55 Roman"/>
              </a:rPr>
              <a:t>contrat à temps partiel se termine le 30 juin si le </a:t>
            </a:r>
            <a:r>
              <a:rPr lang="fr-CA" sz="900" dirty="0" smtClean="0">
                <a:latin typeface="HelveticaNeueLT Pro 55 Roman"/>
              </a:rPr>
              <a:t>contrat…</a:t>
            </a:r>
          </a:p>
          <a:p>
            <a:pPr marL="171450" indent="-171450" algn="just">
              <a:buFont typeface="Arial" panose="020B0604020202020204" pitchFamily="34" charset="0"/>
              <a:buChar char="•"/>
            </a:pPr>
            <a:r>
              <a:rPr lang="fr-CA" sz="900" dirty="0" smtClean="0">
                <a:latin typeface="HelveticaNeueLT Pro 55 Roman"/>
              </a:rPr>
              <a:t>Est </a:t>
            </a:r>
            <a:r>
              <a:rPr lang="fr-CA" sz="900" dirty="0">
                <a:latin typeface="HelveticaNeueLT Pro 55 Roman"/>
              </a:rPr>
              <a:t>pour une semaine scolaire non complète durant toute l’année </a:t>
            </a:r>
            <a:r>
              <a:rPr lang="fr-CA" sz="900" dirty="0" smtClean="0">
                <a:latin typeface="HelveticaNeueLT Pro 55 Roman"/>
              </a:rPr>
              <a:t>scolaire;</a:t>
            </a:r>
          </a:p>
          <a:p>
            <a:pPr marL="171450" indent="-171450" algn="just">
              <a:buFont typeface="Arial" panose="020B0604020202020204" pitchFamily="34" charset="0"/>
              <a:buChar char="•"/>
            </a:pPr>
            <a:r>
              <a:rPr lang="fr-CA" sz="900" dirty="0" smtClean="0">
                <a:latin typeface="HelveticaNeueLT Pro 55 Roman"/>
              </a:rPr>
              <a:t>Est </a:t>
            </a:r>
            <a:r>
              <a:rPr lang="fr-CA" sz="900" dirty="0">
                <a:latin typeface="HelveticaNeueLT Pro 55 Roman"/>
              </a:rPr>
              <a:t>pour une journée scolaire non complète durant toute l’année </a:t>
            </a:r>
            <a:r>
              <a:rPr lang="fr-CA" sz="900" dirty="0" smtClean="0">
                <a:latin typeface="HelveticaNeueLT Pro 55 Roman"/>
              </a:rPr>
              <a:t>scolaire;</a:t>
            </a:r>
          </a:p>
          <a:p>
            <a:pPr marL="171450" indent="-171450" algn="just">
              <a:buFont typeface="Arial" panose="020B0604020202020204" pitchFamily="34" charset="0"/>
              <a:buChar char="•"/>
            </a:pPr>
            <a:r>
              <a:rPr lang="fr-CA" sz="900" dirty="0" smtClean="0">
                <a:latin typeface="HelveticaNeueLT Pro 55 Roman"/>
              </a:rPr>
              <a:t>Couvre </a:t>
            </a:r>
            <a:r>
              <a:rPr lang="fr-CA" sz="900" dirty="0">
                <a:latin typeface="HelveticaNeueLT Pro 55 Roman"/>
              </a:rPr>
              <a:t>les 100 derniers jours </a:t>
            </a:r>
            <a:r>
              <a:rPr lang="fr-CA" sz="900" dirty="0" smtClean="0">
                <a:latin typeface="HelveticaNeueLT Pro 55 Roman"/>
              </a:rPr>
              <a:t>de l’année de travail.</a:t>
            </a:r>
          </a:p>
          <a:p>
            <a:pPr marL="171450" indent="-171450"/>
            <a:endParaRPr lang="fr-CA" sz="900" dirty="0" smtClean="0">
              <a:latin typeface="HelveticaNeueLT Pro 55 Roman"/>
            </a:endParaRPr>
          </a:p>
          <a:p>
            <a:pPr marL="171450" indent="-171450" algn="ctr"/>
            <a:r>
              <a:rPr lang="fr-CA" sz="900" i="1" dirty="0" smtClean="0">
                <a:latin typeface="HelveticaNeueLT Pro 55 Roman"/>
              </a:rPr>
              <a:t>Sinon</a:t>
            </a:r>
            <a:r>
              <a:rPr lang="fr-CA" sz="900" i="1" dirty="0">
                <a:latin typeface="HelveticaNeueLT Pro 55 Roman"/>
              </a:rPr>
              <a:t>, le contrat se terminera à la dernière journée de classe des élèves ou plus tôt </a:t>
            </a:r>
            <a:r>
              <a:rPr lang="fr-CA" sz="900" i="1" dirty="0" smtClean="0">
                <a:latin typeface="HelveticaNeueLT Pro 55 Roman"/>
              </a:rPr>
              <a:t>s’il en est déterminé ainsi.</a:t>
            </a:r>
            <a:endParaRPr lang="fr-CA" sz="900" i="1" dirty="0">
              <a:latin typeface="HelveticaNeueLT Pro 55 Roman"/>
            </a:endParaRPr>
          </a:p>
        </p:txBody>
      </p:sp>
      <p:sp>
        <p:nvSpPr>
          <p:cNvPr id="3" name="ZoneTexte 2"/>
          <p:cNvSpPr txBox="1"/>
          <p:nvPr>
            <p:custDataLst>
              <p:tags r:id="rId2"/>
            </p:custDataLst>
          </p:nvPr>
        </p:nvSpPr>
        <p:spPr>
          <a:xfrm>
            <a:off x="3856892" y="715108"/>
            <a:ext cx="2368062" cy="2723823"/>
          </a:xfrm>
          <a:prstGeom prst="rect">
            <a:avLst/>
          </a:prstGeom>
          <a:noFill/>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L’engagement (suite)</a:t>
            </a:r>
          </a:p>
          <a:p>
            <a:endParaRPr lang="fr-CA" sz="900" b="1" dirty="0">
              <a:effectLst>
                <a:outerShdw blurRad="38100" dist="38100" dir="2700000" algn="tl">
                  <a:srgbClr val="000000">
                    <a:alpha val="43137"/>
                  </a:srgbClr>
                </a:outerShdw>
              </a:effectLst>
              <a:latin typeface="HelveticaNeueLT Pro 55 Roman"/>
            </a:endParaRPr>
          </a:p>
          <a:p>
            <a:pPr algn="just"/>
            <a:r>
              <a:rPr lang="fr-CA" sz="900" b="1" dirty="0">
                <a:latin typeface="HelveticaNeueLT Pro 55 Roman"/>
              </a:rPr>
              <a:t>En cas de retour </a:t>
            </a:r>
            <a:r>
              <a:rPr lang="fr-CA" sz="900" b="1" dirty="0" smtClean="0">
                <a:latin typeface="HelveticaNeueLT Pro 55 Roman"/>
              </a:rPr>
              <a:t>progressif :</a:t>
            </a:r>
            <a:endParaRPr lang="fr-CA" sz="900" b="1" dirty="0">
              <a:latin typeface="HelveticaNeueLT Pro 55 Roman"/>
            </a:endParaRPr>
          </a:p>
          <a:p>
            <a:pPr marL="171450" indent="-171450" algn="just">
              <a:buFont typeface="Arial" panose="020B0604020202020204" pitchFamily="34" charset="0"/>
              <a:buChar char="•"/>
            </a:pPr>
            <a:r>
              <a:rPr lang="fr-CA" sz="900" dirty="0">
                <a:latin typeface="HelveticaNeueLT Pro 55 Roman"/>
              </a:rPr>
              <a:t>Dans les </a:t>
            </a:r>
            <a:r>
              <a:rPr lang="fr-CA" sz="900" b="1" dirty="0">
                <a:latin typeface="HelveticaNeueLT Pro 55 Roman"/>
              </a:rPr>
              <a:t>100 premiers </a:t>
            </a:r>
            <a:r>
              <a:rPr lang="fr-CA" sz="900" b="1" dirty="0" smtClean="0">
                <a:latin typeface="HelveticaNeueLT Pro 55 Roman"/>
              </a:rPr>
              <a:t>jours </a:t>
            </a:r>
            <a:r>
              <a:rPr lang="fr-CA" sz="900" dirty="0" smtClean="0">
                <a:latin typeface="HelveticaNeueLT Pro 55 Roman"/>
              </a:rPr>
              <a:t>de l’année de travail : vous n’êtes pas </a:t>
            </a:r>
            <a:r>
              <a:rPr lang="fr-CA" sz="900" dirty="0">
                <a:latin typeface="HelveticaNeueLT Pro 55 Roman"/>
              </a:rPr>
              <a:t>tenu de faire le retour progressif (</a:t>
            </a:r>
            <a:r>
              <a:rPr lang="fr-CA" sz="900" i="1" dirty="0">
                <a:latin typeface="HelveticaNeueLT Pro 55 Roman"/>
              </a:rPr>
              <a:t>il faut </a:t>
            </a:r>
            <a:r>
              <a:rPr lang="fr-CA" sz="900" i="1" dirty="0" smtClean="0">
                <a:latin typeface="HelveticaNeueLT Pro 55 Roman"/>
              </a:rPr>
              <a:t>aviser la direction avant le commencement du retour progressif</a:t>
            </a:r>
            <a:r>
              <a:rPr lang="fr-CA" sz="900" dirty="0" smtClean="0">
                <a:latin typeface="HelveticaNeueLT Pro 55 Roman"/>
              </a:rPr>
              <a:t>);</a:t>
            </a:r>
            <a:endParaRPr lang="fr-CA" sz="900" dirty="0">
              <a:latin typeface="HelveticaNeueLT Pro 55 Roman"/>
            </a:endParaRPr>
          </a:p>
          <a:p>
            <a:pPr marL="171450" indent="-171450" algn="just">
              <a:buFont typeface="Arial" panose="020B0604020202020204" pitchFamily="34" charset="0"/>
              <a:buChar char="•"/>
            </a:pPr>
            <a:r>
              <a:rPr lang="fr-CA" sz="900" dirty="0">
                <a:latin typeface="HelveticaNeueLT Pro 55 Roman"/>
              </a:rPr>
              <a:t>Dans les </a:t>
            </a:r>
            <a:r>
              <a:rPr lang="fr-CA" sz="900" b="1" dirty="0">
                <a:latin typeface="HelveticaNeueLT Pro 55 Roman"/>
              </a:rPr>
              <a:t>100 derniers </a:t>
            </a:r>
            <a:r>
              <a:rPr lang="fr-CA" sz="900" b="1" dirty="0" smtClean="0">
                <a:latin typeface="HelveticaNeueLT Pro 55 Roman"/>
              </a:rPr>
              <a:t>jours :</a:t>
            </a:r>
            <a:r>
              <a:rPr lang="fr-CA" sz="900" dirty="0" smtClean="0">
                <a:latin typeface="HelveticaNeueLT Pro 55 Roman"/>
              </a:rPr>
              <a:t> vous êtes tenu </a:t>
            </a:r>
            <a:r>
              <a:rPr lang="fr-CA" sz="900" dirty="0">
                <a:latin typeface="HelveticaNeueLT Pro 55 Roman"/>
              </a:rPr>
              <a:t>de faire le retour </a:t>
            </a:r>
            <a:r>
              <a:rPr lang="fr-CA" sz="900" dirty="0" smtClean="0">
                <a:latin typeface="HelveticaNeueLT Pro 55 Roman"/>
              </a:rPr>
              <a:t>progressif.</a:t>
            </a:r>
          </a:p>
          <a:p>
            <a:pPr algn="just"/>
            <a:endParaRPr lang="fr-CA" sz="900" dirty="0" smtClean="0">
              <a:latin typeface="HelveticaNeueLT Pro 55 Roman"/>
            </a:endParaRPr>
          </a:p>
          <a:p>
            <a:pPr algn="just"/>
            <a:endParaRPr lang="fr-CA" sz="900" dirty="0">
              <a:latin typeface="HelveticaNeueLT Pro 55 Roman"/>
            </a:endParaRPr>
          </a:p>
          <a:p>
            <a:pPr algn="just"/>
            <a:r>
              <a:rPr lang="fr-CA" sz="900" b="1" dirty="0">
                <a:latin typeface="HelveticaNeueLT Pro 55 Roman"/>
              </a:rPr>
              <a:t>Contrat à la </a:t>
            </a:r>
            <a:r>
              <a:rPr lang="fr-CA" sz="900" b="1" dirty="0" smtClean="0">
                <a:latin typeface="HelveticaNeueLT Pro 55 Roman"/>
              </a:rPr>
              <a:t>leçon</a:t>
            </a:r>
          </a:p>
          <a:p>
            <a:pPr algn="just"/>
            <a:r>
              <a:rPr lang="fr-CA" sz="900" dirty="0" smtClean="0">
                <a:latin typeface="HelveticaNeueLT Pro 55 Roman"/>
              </a:rPr>
              <a:t>Contrat </a:t>
            </a:r>
            <a:r>
              <a:rPr lang="fr-CA" sz="900" dirty="0">
                <a:latin typeface="HelveticaNeueLT Pro 55 Roman"/>
              </a:rPr>
              <a:t>offert lorsque la tâche </a:t>
            </a:r>
            <a:r>
              <a:rPr lang="fr-CA" sz="900" dirty="0" smtClean="0">
                <a:latin typeface="HelveticaNeueLT Pro 55 Roman"/>
              </a:rPr>
              <a:t>est inférieure </a:t>
            </a:r>
            <a:r>
              <a:rPr lang="fr-CA" sz="900" dirty="0">
                <a:latin typeface="HelveticaNeueLT Pro 55 Roman"/>
              </a:rPr>
              <a:t>à 33 ⅓</a:t>
            </a:r>
            <a:r>
              <a:rPr lang="fr-CA" sz="900" dirty="0" smtClean="0">
                <a:latin typeface="HelveticaNeueLT Pro 55 Roman"/>
              </a:rPr>
              <a:t> </a:t>
            </a:r>
            <a:r>
              <a:rPr lang="fr-CA" sz="900" dirty="0">
                <a:latin typeface="HelveticaNeueLT Pro 55 Roman"/>
              </a:rPr>
              <a:t>% de la tâche éducative</a:t>
            </a:r>
            <a:r>
              <a:rPr lang="fr-CA" sz="900" dirty="0" smtClean="0">
                <a:latin typeface="HelveticaNeueLT Pro 55 Roman"/>
              </a:rPr>
              <a:t>.</a:t>
            </a:r>
          </a:p>
          <a:p>
            <a:endParaRPr lang="fr-CA" sz="900" dirty="0">
              <a:latin typeface="HelveticaNeueLT Pro 55 Roman"/>
            </a:endParaRPr>
          </a:p>
          <a:p>
            <a:pPr algn="ctr"/>
            <a:r>
              <a:rPr lang="fr-CA" sz="900" i="1" dirty="0" smtClean="0">
                <a:latin typeface="HelveticaNeueLT Pro 55 Roman"/>
              </a:rPr>
              <a:t>La </a:t>
            </a:r>
            <a:r>
              <a:rPr lang="fr-CA" sz="900" i="1" dirty="0">
                <a:latin typeface="HelveticaNeueLT Pro 55 Roman"/>
              </a:rPr>
              <a:t>personne engagée à la leçon ne donne que des </a:t>
            </a:r>
            <a:r>
              <a:rPr lang="fr-CA" sz="900" b="1" i="1" dirty="0">
                <a:latin typeface="HelveticaNeueLT Pro 55 Roman"/>
              </a:rPr>
              <a:t>cours</a:t>
            </a:r>
            <a:r>
              <a:rPr lang="fr-CA" sz="900" i="1" dirty="0">
                <a:latin typeface="HelveticaNeueLT Pro 55 Roman"/>
              </a:rPr>
              <a:t> et </a:t>
            </a:r>
            <a:r>
              <a:rPr lang="fr-CA" sz="900" b="1" i="1" dirty="0">
                <a:latin typeface="HelveticaNeueLT Pro 55 Roman"/>
              </a:rPr>
              <a:t>leçons</a:t>
            </a:r>
            <a:r>
              <a:rPr lang="fr-CA" sz="900" dirty="0">
                <a:latin typeface="HelveticaNeueLT Pro 55 Roman"/>
              </a:rPr>
              <a:t>.</a:t>
            </a:r>
          </a:p>
          <a:p>
            <a:endParaRPr lang="fr-CA" sz="900" dirty="0">
              <a:latin typeface="HelveticaNeueLT Pro 55 Roman"/>
            </a:endParaRPr>
          </a:p>
        </p:txBody>
      </p:sp>
      <p:sp>
        <p:nvSpPr>
          <p:cNvPr id="4" name="ZoneTexte 3"/>
          <p:cNvSpPr txBox="1"/>
          <p:nvPr>
            <p:custDataLst>
              <p:tags r:id="rId3"/>
            </p:custDataLst>
          </p:nvPr>
        </p:nvSpPr>
        <p:spPr>
          <a:xfrm>
            <a:off x="7209691" y="715108"/>
            <a:ext cx="2450124" cy="5493812"/>
          </a:xfrm>
          <a:prstGeom prst="rect">
            <a:avLst/>
          </a:prstGeom>
          <a:noFill/>
        </p:spPr>
        <p:txBody>
          <a:bodyPr wrap="square" rtlCol="0">
            <a:spAutoFit/>
          </a:bodyPr>
          <a:lstStyle/>
          <a:p>
            <a:pPr algn="ctr"/>
            <a:r>
              <a:rPr lang="fr-CA" sz="900" b="1" dirty="0">
                <a:effectLst>
                  <a:outerShdw blurRad="38100" dist="38100" dir="2700000" algn="tl">
                    <a:srgbClr val="000000">
                      <a:alpha val="43137"/>
                    </a:srgbClr>
                  </a:outerShdw>
                </a:effectLst>
                <a:latin typeface="HelveticaNeueLT Pro 55 Roman"/>
              </a:rPr>
              <a:t>Poste régulier et permanence : comment y </a:t>
            </a:r>
            <a:r>
              <a:rPr lang="fr-CA" sz="900" b="1" dirty="0" smtClean="0">
                <a:effectLst>
                  <a:outerShdw blurRad="38100" dist="38100" dir="2700000" algn="tl">
                    <a:srgbClr val="000000">
                      <a:alpha val="43137"/>
                    </a:srgbClr>
                  </a:outerShdw>
                </a:effectLst>
                <a:latin typeface="HelveticaNeueLT Pro 55 Roman"/>
              </a:rPr>
              <a:t>accéder?</a:t>
            </a:r>
            <a:endParaRPr lang="fr-CA" sz="900" b="1" dirty="0">
              <a:effectLst>
                <a:outerShdw blurRad="38100" dist="38100" dir="2700000" algn="tl">
                  <a:srgbClr val="000000">
                    <a:alpha val="43137"/>
                  </a:srgbClr>
                </a:outerShdw>
              </a:effectLst>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Signer </a:t>
            </a:r>
            <a:r>
              <a:rPr lang="fr-CA" sz="900" dirty="0">
                <a:latin typeface="HelveticaNeueLT Pro 55 Roman"/>
              </a:rPr>
              <a:t>un poste régulier à temps plein disponible lors des </a:t>
            </a:r>
            <a:r>
              <a:rPr lang="fr-CA" sz="900" dirty="0" smtClean="0">
                <a:latin typeface="HelveticaNeueLT Pro 55 Roman"/>
              </a:rPr>
              <a:t>affectations.</a:t>
            </a:r>
          </a:p>
          <a:p>
            <a:pPr marL="171450" indent="-171450" algn="just">
              <a:buFont typeface="Arial" panose="020B0604020202020204" pitchFamily="34" charset="0"/>
              <a:buChar char="•"/>
            </a:pPr>
            <a:r>
              <a:rPr lang="fr-CA" sz="900" dirty="0" smtClean="0">
                <a:latin typeface="HelveticaNeueLT Pro 55 Roman"/>
              </a:rPr>
              <a:t>Être affecté sur </a:t>
            </a:r>
            <a:r>
              <a:rPr lang="fr-CA" sz="900" dirty="0">
                <a:latin typeface="HelveticaNeueLT Pro 55 Roman"/>
              </a:rPr>
              <a:t>un poste régulier à temps plein durant les deux années </a:t>
            </a:r>
            <a:r>
              <a:rPr lang="fr-CA" sz="900" dirty="0" smtClean="0">
                <a:latin typeface="HelveticaNeueLT Pro 55 Roman"/>
              </a:rPr>
              <a:t>suivantes.</a:t>
            </a:r>
          </a:p>
          <a:p>
            <a:pPr marL="171450" indent="-171450" algn="just">
              <a:buFont typeface="Arial" panose="020B0604020202020204" pitchFamily="34" charset="0"/>
              <a:buChar char="•"/>
            </a:pPr>
            <a:r>
              <a:rPr lang="fr-CA" sz="900" dirty="0" smtClean="0">
                <a:latin typeface="HelveticaNeueLT Pro 55 Roman"/>
              </a:rPr>
              <a:t>Accès </a:t>
            </a:r>
            <a:r>
              <a:rPr lang="fr-CA" sz="900" dirty="0">
                <a:latin typeface="HelveticaNeueLT Pro 55 Roman"/>
              </a:rPr>
              <a:t>à la permanence à la </a:t>
            </a:r>
            <a:r>
              <a:rPr lang="fr-CA" sz="900" dirty="0" smtClean="0">
                <a:latin typeface="HelveticaNeueLT Pro 55 Roman"/>
              </a:rPr>
              <a:t>401</a:t>
            </a:r>
            <a:r>
              <a:rPr lang="fr-CA" sz="900" baseline="30000" dirty="0" smtClean="0">
                <a:latin typeface="HelveticaNeueLT Pro 55 Roman"/>
              </a:rPr>
              <a:t>e</a:t>
            </a:r>
            <a:r>
              <a:rPr lang="fr-CA" sz="900" dirty="0" smtClean="0">
                <a:latin typeface="HelveticaNeueLT Pro 55 Roman"/>
              </a:rPr>
              <a:t> journée</a:t>
            </a:r>
            <a:r>
              <a:rPr lang="fr-CA" sz="900" dirty="0">
                <a:latin typeface="HelveticaNeueLT Pro 55 Roman"/>
              </a:rPr>
              <a:t>, donc dès le début de votre </a:t>
            </a:r>
            <a:r>
              <a:rPr lang="fr-CA" sz="900" dirty="0" smtClean="0">
                <a:latin typeface="HelveticaNeueLT Pro 55 Roman"/>
              </a:rPr>
              <a:t>3e année </a:t>
            </a:r>
            <a:r>
              <a:rPr lang="fr-CA" sz="900" dirty="0">
                <a:latin typeface="HelveticaNeueLT Pro 55 Roman"/>
              </a:rPr>
              <a:t>sur un poste régulier à temps plein. </a:t>
            </a:r>
            <a:endParaRPr lang="fr-CA" sz="900" dirty="0" smtClean="0">
              <a:latin typeface="HelveticaNeueLT Pro 55 Roman"/>
            </a:endParaRPr>
          </a:p>
          <a:p>
            <a:pPr algn="just"/>
            <a:endParaRPr lang="fr-CA" sz="900" dirty="0">
              <a:latin typeface="HelveticaNeueLT Pro 55 Roman"/>
            </a:endParaRPr>
          </a:p>
          <a:p>
            <a:pPr algn="just"/>
            <a:r>
              <a:rPr lang="fr-CA" sz="900" b="1" dirty="0">
                <a:latin typeface="HelveticaNeueLT Pro 55 Roman"/>
              </a:rPr>
              <a:t>Rôle de la permanence</a:t>
            </a:r>
          </a:p>
          <a:p>
            <a:pPr algn="just"/>
            <a:r>
              <a:rPr lang="fr-CA" sz="900" dirty="0" smtClean="0">
                <a:latin typeface="HelveticaNeueLT Pro 55 Roman"/>
              </a:rPr>
              <a:t>Statut </a:t>
            </a:r>
            <a:r>
              <a:rPr lang="fr-CA" sz="900" dirty="0">
                <a:latin typeface="HelveticaNeueLT Pro 55 Roman"/>
              </a:rPr>
              <a:t>qui permet à </a:t>
            </a:r>
            <a:r>
              <a:rPr lang="fr-CA" sz="900" dirty="0" smtClean="0">
                <a:latin typeface="HelveticaNeueLT Pro 55 Roman"/>
              </a:rPr>
              <a:t>l’enseignante ou à l’enseignant de </a:t>
            </a:r>
            <a:r>
              <a:rPr lang="fr-CA" sz="900" dirty="0">
                <a:latin typeface="HelveticaNeueLT Pro 55 Roman"/>
              </a:rPr>
              <a:t>conserver son traitement, malgré une baisse de </a:t>
            </a:r>
            <a:r>
              <a:rPr lang="fr-CA" sz="900" dirty="0" smtClean="0">
                <a:latin typeface="HelveticaNeueLT Pro 55 Roman"/>
              </a:rPr>
              <a:t>clientèle.</a:t>
            </a:r>
          </a:p>
          <a:p>
            <a:pPr algn="just"/>
            <a:endParaRPr lang="fr-CA" sz="900" dirty="0">
              <a:latin typeface="HelveticaNeueLT Pro 55 Roman"/>
            </a:endParaRPr>
          </a:p>
          <a:p>
            <a:pPr algn="just"/>
            <a:r>
              <a:rPr lang="fr-CA" sz="900" dirty="0">
                <a:latin typeface="HelveticaNeueLT Pro 55 Roman"/>
              </a:rPr>
              <a:t>Permet de prendre un congé sans </a:t>
            </a:r>
            <a:r>
              <a:rPr lang="fr-CA" sz="900" dirty="0" smtClean="0">
                <a:latin typeface="HelveticaNeueLT Pro 55 Roman"/>
              </a:rPr>
              <a:t>traitement.</a:t>
            </a:r>
            <a:endParaRPr lang="fr-CA" sz="900" dirty="0">
              <a:latin typeface="HelveticaNeueLT Pro 55 Roman"/>
            </a:endParaRPr>
          </a:p>
          <a:p>
            <a:endParaRPr lang="fr-CA" sz="900" dirty="0">
              <a:latin typeface="HelveticaNeueLT Pro 55 Roman"/>
            </a:endParaRPr>
          </a:p>
          <a:p>
            <a:pPr algn="ctr"/>
            <a:r>
              <a:rPr lang="fr-CA" sz="900" b="1" dirty="0">
                <a:effectLst>
                  <a:outerShdw blurRad="38100" dist="38100" dir="2700000" algn="tl">
                    <a:srgbClr val="000000">
                      <a:alpha val="43137"/>
                    </a:srgbClr>
                  </a:outerShdw>
                </a:effectLst>
                <a:latin typeface="HelveticaNeueLT Pro 55 Roman"/>
              </a:rPr>
              <a:t>Ancienneté et expérience</a:t>
            </a:r>
          </a:p>
          <a:p>
            <a:endParaRPr lang="fr-CA" sz="900" b="1" dirty="0" smtClean="0">
              <a:latin typeface="HelveticaNeueLT Pro 55 Roman"/>
            </a:endParaRPr>
          </a:p>
          <a:p>
            <a:pPr algn="just"/>
            <a:r>
              <a:rPr lang="fr-CA" sz="900" b="1" dirty="0" smtClean="0">
                <a:latin typeface="HelveticaNeueLT Pro 55 Roman"/>
              </a:rPr>
              <a:t>À </a:t>
            </a:r>
            <a:r>
              <a:rPr lang="fr-CA" sz="900" b="1" dirty="0">
                <a:latin typeface="HelveticaNeueLT Pro 55 Roman"/>
              </a:rPr>
              <a:t>quoi sert </a:t>
            </a:r>
            <a:r>
              <a:rPr lang="fr-CA" sz="900" b="1" dirty="0" smtClean="0">
                <a:latin typeface="HelveticaNeueLT Pro 55 Roman"/>
              </a:rPr>
              <a:t>l’ancienneté?</a:t>
            </a:r>
            <a:endParaRPr lang="fr-CA" sz="900" b="1" dirty="0">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À statuer de votre positionnement sur </a:t>
            </a:r>
            <a:r>
              <a:rPr lang="fr-CA" sz="900" dirty="0">
                <a:latin typeface="HelveticaNeueLT Pro 55 Roman"/>
              </a:rPr>
              <a:t>la liste </a:t>
            </a:r>
            <a:r>
              <a:rPr lang="fr-CA" sz="900" dirty="0" smtClean="0">
                <a:latin typeface="HelveticaNeueLT Pro 55 Roman"/>
              </a:rPr>
              <a:t>d’ancienneté.</a:t>
            </a:r>
            <a:endParaRPr lang="fr-CA" sz="900" dirty="0">
              <a:latin typeface="HelveticaNeueLT Pro 55 Roman"/>
            </a:endParaRPr>
          </a:p>
          <a:p>
            <a:pPr algn="just"/>
            <a:endParaRPr lang="fr-CA" sz="900" dirty="0" smtClean="0">
              <a:latin typeface="HelveticaNeueLT Pro 55 Roman"/>
            </a:endParaRPr>
          </a:p>
          <a:p>
            <a:pPr algn="just"/>
            <a:r>
              <a:rPr lang="fr-CA" sz="900" b="1" dirty="0" smtClean="0">
                <a:latin typeface="HelveticaNeueLT Pro 55 Roman"/>
              </a:rPr>
              <a:t>Comment </a:t>
            </a:r>
            <a:r>
              <a:rPr lang="fr-CA" sz="900" b="1" dirty="0">
                <a:latin typeface="HelveticaNeueLT Pro 55 Roman"/>
              </a:rPr>
              <a:t>acquérir de </a:t>
            </a:r>
            <a:r>
              <a:rPr lang="fr-CA" sz="900" b="1" dirty="0" smtClean="0">
                <a:latin typeface="HelveticaNeueLT Pro 55 Roman"/>
              </a:rPr>
              <a:t>l’ancienneté?</a:t>
            </a:r>
            <a:endParaRPr lang="fr-CA" sz="900" b="1" dirty="0">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Chaque </a:t>
            </a:r>
            <a:r>
              <a:rPr lang="fr-CA" sz="900" dirty="0">
                <a:latin typeface="HelveticaNeueLT Pro 55 Roman"/>
              </a:rPr>
              <a:t>journée sous contrat à temps plein, à temps partiel et à la leçon</a:t>
            </a:r>
            <a:r>
              <a:rPr lang="fr-CA" sz="900" dirty="0" smtClean="0">
                <a:latin typeface="HelveticaNeueLT Pro 55 Roman"/>
              </a:rPr>
              <a:t>.</a:t>
            </a:r>
          </a:p>
          <a:p>
            <a:pPr marL="171450" indent="-171450" algn="just">
              <a:buFont typeface="Arial" panose="020B0604020202020204" pitchFamily="34" charset="0"/>
              <a:buChar char="•"/>
            </a:pPr>
            <a:r>
              <a:rPr lang="fr-CA" sz="900" dirty="0" smtClean="0">
                <a:latin typeface="HelveticaNeueLT Pro 55 Roman"/>
              </a:rPr>
              <a:t>N’est pas « transférable » chez un autre employeur, sauf exceptions.</a:t>
            </a:r>
            <a:endParaRPr lang="fr-CA" sz="900" dirty="0">
              <a:latin typeface="HelveticaNeueLT Pro 55 Roman"/>
            </a:endParaRPr>
          </a:p>
          <a:p>
            <a:pPr algn="just"/>
            <a:endParaRPr lang="fr-CA" sz="900" dirty="0">
              <a:latin typeface="HelveticaNeueLT Pro 55 Roman"/>
            </a:endParaRPr>
          </a:p>
          <a:p>
            <a:pPr algn="just"/>
            <a:r>
              <a:rPr lang="fr-CA" sz="900" b="1" dirty="0" smtClean="0">
                <a:latin typeface="HelveticaNeueLT Pro 55 Roman"/>
              </a:rPr>
              <a:t>L’expérience </a:t>
            </a:r>
            <a:endParaRPr lang="fr-CA" sz="900" b="1" dirty="0">
              <a:latin typeface="HelveticaNeueLT Pro 55 Roman"/>
            </a:endParaRPr>
          </a:p>
          <a:p>
            <a:pPr marL="171450" indent="-171450" algn="just">
              <a:buFont typeface="Arial" panose="020B0604020202020204" pitchFamily="34" charset="0"/>
              <a:buChar char="•"/>
            </a:pPr>
            <a:r>
              <a:rPr lang="fr-CA" sz="900" dirty="0" smtClean="0">
                <a:latin typeface="HelveticaNeueLT Pro 55 Roman"/>
              </a:rPr>
              <a:t>S’accumule </a:t>
            </a:r>
            <a:r>
              <a:rPr lang="fr-CA" sz="900" dirty="0">
                <a:latin typeface="HelveticaNeueLT Pro 55 Roman"/>
              </a:rPr>
              <a:t>à chaque journée travaillée, incluant la suppléance;</a:t>
            </a:r>
          </a:p>
          <a:p>
            <a:pPr marL="171450" indent="-171450" algn="just">
              <a:buFont typeface="Arial" panose="020B0604020202020204" pitchFamily="34" charset="0"/>
              <a:buChar char="•"/>
            </a:pPr>
            <a:r>
              <a:rPr lang="fr-CA" sz="900" dirty="0" smtClean="0">
                <a:latin typeface="HelveticaNeueLT Pro 55 Roman"/>
              </a:rPr>
              <a:t>Sert </a:t>
            </a:r>
            <a:r>
              <a:rPr lang="fr-CA" sz="900" dirty="0">
                <a:latin typeface="HelveticaNeueLT Pro 55 Roman"/>
              </a:rPr>
              <a:t>à établir l’échelon salarial</a:t>
            </a:r>
            <a:r>
              <a:rPr lang="fr-CA" sz="900" dirty="0" smtClean="0">
                <a:latin typeface="HelveticaNeueLT Pro 55 Roman"/>
              </a:rPr>
              <a:t>.</a:t>
            </a:r>
          </a:p>
          <a:p>
            <a:pPr marL="171450" indent="-171450" algn="just">
              <a:buFont typeface="Arial" panose="020B0604020202020204" pitchFamily="34" charset="0"/>
              <a:buChar char="•"/>
            </a:pPr>
            <a:r>
              <a:rPr lang="fr-CA" sz="900" dirty="0" smtClean="0">
                <a:latin typeface="HelveticaNeueLT Pro 55 Roman"/>
              </a:rPr>
              <a:t>Peut provenir d’autres emplois, même qui ne sont pas de l’enseignement en milieu scolaire.</a:t>
            </a:r>
          </a:p>
        </p:txBody>
      </p:sp>
      <p:sp>
        <p:nvSpPr>
          <p:cNvPr id="6" name="ZoneTexte 5"/>
          <p:cNvSpPr txBox="1"/>
          <p:nvPr>
            <p:custDataLst>
              <p:tags r:id="rId4"/>
            </p:custDataLst>
          </p:nvPr>
        </p:nvSpPr>
        <p:spPr>
          <a:xfrm>
            <a:off x="3847465" y="3611267"/>
            <a:ext cx="2368062" cy="3139321"/>
          </a:xfrm>
          <a:prstGeom prst="rect">
            <a:avLst/>
          </a:prstGeom>
          <a:noFill/>
          <a:ln w="28575">
            <a:solidFill>
              <a:schemeClr val="tx1"/>
            </a:solidFill>
            <a:prstDash val="dash"/>
          </a:ln>
        </p:spPr>
        <p:txBody>
          <a:bodyPr wrap="square" rtlCol="0">
            <a:spAutoFit/>
          </a:bodyPr>
          <a:lstStyle/>
          <a:p>
            <a:pPr algn="ctr"/>
            <a:r>
              <a:rPr lang="fr-CA" sz="900" b="1" dirty="0" smtClean="0">
                <a:effectLst>
                  <a:outerShdw blurRad="38100" dist="38100" dir="2700000" algn="tl">
                    <a:srgbClr val="000000">
                      <a:alpha val="43137"/>
                    </a:srgbClr>
                  </a:outerShdw>
                </a:effectLst>
                <a:latin typeface="HelveticaNeueLT Pro 55 Roman"/>
              </a:rPr>
              <a:t>Reconnaissance de l’expérience</a:t>
            </a:r>
          </a:p>
          <a:p>
            <a:pPr algn="ctr"/>
            <a:endParaRPr lang="fr-CA" sz="900" b="1" dirty="0">
              <a:effectLst>
                <a:outerShdw blurRad="38100" dist="38100" dir="2700000" algn="tl">
                  <a:srgbClr val="000000">
                    <a:alpha val="43137"/>
                  </a:srgbClr>
                </a:outerShdw>
              </a:effectLst>
              <a:latin typeface="HelveticaNeueLT Pro 55 Roman"/>
            </a:endParaRPr>
          </a:p>
          <a:p>
            <a:pPr algn="ctr"/>
            <a:r>
              <a:rPr lang="fr-CA" sz="900" i="1" dirty="0" smtClean="0">
                <a:latin typeface="HelveticaNeueLT Pro 55 Roman"/>
              </a:rPr>
              <a:t>Vous </a:t>
            </a:r>
            <a:r>
              <a:rPr lang="fr-CA" sz="900" i="1" dirty="0">
                <a:latin typeface="HelveticaNeueLT Pro 55 Roman"/>
              </a:rPr>
              <a:t>avez une expérience auprès d’une autre commission scolaire ou d’un autre établissement </a:t>
            </a:r>
            <a:r>
              <a:rPr lang="fr-CA" sz="900" i="1" dirty="0" smtClean="0">
                <a:latin typeface="HelveticaNeueLT Pro 55 Roman"/>
              </a:rPr>
              <a:t>scolaire? </a:t>
            </a:r>
          </a:p>
          <a:p>
            <a:pPr algn="ctr"/>
            <a:endParaRPr lang="fr-CA" sz="900" i="1" dirty="0" smtClean="0">
              <a:latin typeface="HelveticaNeueLT Pro 55 Roman"/>
            </a:endParaRPr>
          </a:p>
          <a:p>
            <a:pPr algn="ctr"/>
            <a:r>
              <a:rPr lang="fr-CA" sz="900" dirty="0" smtClean="0">
                <a:latin typeface="HelveticaNeueLT Pro 55 Roman"/>
              </a:rPr>
              <a:t>Faites-vous </a:t>
            </a:r>
            <a:r>
              <a:rPr lang="fr-CA" sz="900" dirty="0">
                <a:latin typeface="HelveticaNeueLT Pro 55 Roman"/>
              </a:rPr>
              <a:t>reconnaître toutes vos expériences d’enseignement en acheminant vos documents à </a:t>
            </a:r>
            <a:r>
              <a:rPr lang="fr-CA" sz="900">
                <a:latin typeface="HelveticaNeueLT Pro 55 Roman"/>
              </a:rPr>
              <a:t>la </a:t>
            </a:r>
            <a:r>
              <a:rPr lang="fr-CA" sz="900" smtClean="0">
                <a:latin typeface="HelveticaNeueLT Pro 55 Roman"/>
              </a:rPr>
              <a:t>commission </a:t>
            </a:r>
            <a:r>
              <a:rPr lang="fr-CA" sz="900" dirty="0" smtClean="0">
                <a:latin typeface="HelveticaNeueLT Pro 55 Roman"/>
              </a:rPr>
              <a:t>scolaire.</a:t>
            </a:r>
          </a:p>
          <a:p>
            <a:pPr algn="ctr"/>
            <a:endParaRPr lang="fr-CA" sz="900" dirty="0">
              <a:latin typeface="HelveticaNeueLT Pro 55 Roman"/>
            </a:endParaRPr>
          </a:p>
          <a:p>
            <a:pPr algn="ctr"/>
            <a:r>
              <a:rPr lang="fr-CA" sz="900" dirty="0" smtClean="0">
                <a:latin typeface="HelveticaNeueLT Pro 55 Roman"/>
              </a:rPr>
              <a:t>Il peut arriver que de l’expérience de travail dans un autre domaine soit reconnu (moniteur de ski, cours de natation, etc.).</a:t>
            </a:r>
          </a:p>
          <a:p>
            <a:pPr algn="ctr"/>
            <a:endParaRPr lang="fr-CA" sz="900" dirty="0">
              <a:latin typeface="HelveticaNeueLT Pro 55 Roman"/>
            </a:endParaRPr>
          </a:p>
          <a:p>
            <a:pPr algn="ctr"/>
            <a:r>
              <a:rPr lang="fr-CA" sz="900" dirty="0" smtClean="0">
                <a:latin typeface="HelveticaNeueLT Pro 55 Roman"/>
              </a:rPr>
              <a:t>Mieux vaut essayer de faire tout reconnaître que d’en oublier. Ces reconnaissances peuvent faire la différence entre monter d’un échelon salarial ou non.</a:t>
            </a:r>
          </a:p>
          <a:p>
            <a:pPr algn="ctr"/>
            <a:endParaRPr lang="fr-CA" sz="900" dirty="0" smtClean="0">
              <a:latin typeface="HelveticaNeueLT Pro 55 Roman"/>
            </a:endParaRPr>
          </a:p>
          <a:p>
            <a:pPr algn="ctr"/>
            <a:r>
              <a:rPr lang="fr-CA" sz="900" dirty="0" smtClean="0">
                <a:latin typeface="HelveticaNeueLT Pro 55 Roman"/>
              </a:rPr>
              <a:t>Pensez-y!</a:t>
            </a:r>
            <a:endParaRPr lang="fr-CA" sz="900" dirty="0">
              <a:latin typeface="HelveticaNeueLT Pro 55 Roman"/>
            </a:endParaRPr>
          </a:p>
        </p:txBody>
      </p:sp>
    </p:spTree>
    <p:extLst>
      <p:ext uri="{BB962C8B-B14F-4D97-AF65-F5344CB8AC3E}">
        <p14:creationId xmlns:p14="http://schemas.microsoft.com/office/powerpoint/2010/main" xmlns="" val="20051848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Brochure de voyage 11 x 8,5">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03488179.potx" id="{890F45D7-6574-41EF-8FBC-6CF9D7D90770}" vid="{CA16698A-4EA8-4CE7-B86B-8ABD470F04CF}"/>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6d93d202-47fc-4405-873a-cab67cc5f1b2" xsi:nil="true"/>
    <AssetExpire xmlns="6d93d202-47fc-4405-873a-cab67cc5f1b2">2029-01-01T08:00:00+00:00</AssetExpire>
    <CampaignTagsTaxHTField0 xmlns="6d93d202-47fc-4405-873a-cab67cc5f1b2">
      <Terms xmlns="http://schemas.microsoft.com/office/infopath/2007/PartnerControls"/>
    </CampaignTagsTaxHTField0>
    <IntlLangReviewDate xmlns="6d93d202-47fc-4405-873a-cab67cc5f1b2" xsi:nil="true"/>
    <TPFriendlyName xmlns="6d93d202-47fc-4405-873a-cab67cc5f1b2" xsi:nil="true"/>
    <IntlLangReview xmlns="6d93d202-47fc-4405-873a-cab67cc5f1b2">false</IntlLangReview>
    <LocLastLocAttemptVersionLookup xmlns="6d93d202-47fc-4405-873a-cab67cc5f1b2">861162</LocLastLocAttemptVersionLookup>
    <PolicheckWords xmlns="6d93d202-47fc-4405-873a-cab67cc5f1b2" xsi:nil="true"/>
    <SubmitterId xmlns="6d93d202-47fc-4405-873a-cab67cc5f1b2" xsi:nil="true"/>
    <AcquiredFrom xmlns="6d93d202-47fc-4405-873a-cab67cc5f1b2">Internal MS</AcquiredFrom>
    <EditorialStatus xmlns="6d93d202-47fc-4405-873a-cab67cc5f1b2">Complete</EditorialStatus>
    <Markets xmlns="6d93d202-47fc-4405-873a-cab67cc5f1b2"/>
    <OriginAsset xmlns="6d93d202-47fc-4405-873a-cab67cc5f1b2" xsi:nil="true"/>
    <AssetStart xmlns="6d93d202-47fc-4405-873a-cab67cc5f1b2">2012-09-28T22:24:00+00:00</AssetStart>
    <FriendlyTitle xmlns="6d93d202-47fc-4405-873a-cab67cc5f1b2" xsi:nil="true"/>
    <MarketSpecific xmlns="6d93d202-47fc-4405-873a-cab67cc5f1b2">false</MarketSpecific>
    <TPNamespace xmlns="6d93d202-47fc-4405-873a-cab67cc5f1b2" xsi:nil="true"/>
    <PublishStatusLookup xmlns="6d93d202-47fc-4405-873a-cab67cc5f1b2">
      <Value>515919</Value>
    </PublishStatusLookup>
    <APAuthor xmlns="6d93d202-47fc-4405-873a-cab67cc5f1b2">
      <UserInfo>
        <DisplayName>MIDDLEEAST\v-keerth</DisplayName>
        <AccountId>2799</AccountId>
        <AccountType/>
      </UserInfo>
    </APAuthor>
    <TPCommandLine xmlns="6d93d202-47fc-4405-873a-cab67cc5f1b2" xsi:nil="true"/>
    <IntlLangReviewer xmlns="6d93d202-47fc-4405-873a-cab67cc5f1b2" xsi:nil="true"/>
    <OpenTemplate xmlns="6d93d202-47fc-4405-873a-cab67cc5f1b2">true</OpenTemplate>
    <CSXSubmissionDate xmlns="6d93d202-47fc-4405-873a-cab67cc5f1b2" xsi:nil="true"/>
    <TaxCatchAll xmlns="6d93d202-47fc-4405-873a-cab67cc5f1b2"/>
    <Manager xmlns="6d93d202-47fc-4405-873a-cab67cc5f1b2" xsi:nil="true"/>
    <NumericId xmlns="6d93d202-47fc-4405-873a-cab67cc5f1b2" xsi:nil="true"/>
    <ParentAssetId xmlns="6d93d202-47fc-4405-873a-cab67cc5f1b2" xsi:nil="true"/>
    <OriginalSourceMarket xmlns="6d93d202-47fc-4405-873a-cab67cc5f1b2">english</OriginalSourceMarket>
    <ApprovalStatus xmlns="6d93d202-47fc-4405-873a-cab67cc5f1b2">InProgress</ApprovalStatus>
    <TPComponent xmlns="6d93d202-47fc-4405-873a-cab67cc5f1b2" xsi:nil="true"/>
    <EditorialTags xmlns="6d93d202-47fc-4405-873a-cab67cc5f1b2" xsi:nil="true"/>
    <TPExecutable xmlns="6d93d202-47fc-4405-873a-cab67cc5f1b2" xsi:nil="true"/>
    <TPLaunchHelpLink xmlns="6d93d202-47fc-4405-873a-cab67cc5f1b2" xsi:nil="true"/>
    <LocComments xmlns="6d93d202-47fc-4405-873a-cab67cc5f1b2" xsi:nil="true"/>
    <LocRecommendedHandoff xmlns="6d93d202-47fc-4405-873a-cab67cc5f1b2" xsi:nil="true"/>
    <SourceTitle xmlns="6d93d202-47fc-4405-873a-cab67cc5f1b2" xsi:nil="true"/>
    <CSXUpdate xmlns="6d93d202-47fc-4405-873a-cab67cc5f1b2">false</CSXUpdate>
    <IntlLocPriority xmlns="6d93d202-47fc-4405-873a-cab67cc5f1b2" xsi:nil="true"/>
    <UAProjectedTotalWords xmlns="6d93d202-47fc-4405-873a-cab67cc5f1b2" xsi:nil="true"/>
    <AssetType xmlns="6d93d202-47fc-4405-873a-cab67cc5f1b2">TP</AssetType>
    <MachineTranslated xmlns="6d93d202-47fc-4405-873a-cab67cc5f1b2">false</MachineTranslated>
    <OutputCachingOn xmlns="6d93d202-47fc-4405-873a-cab67cc5f1b2">false</OutputCachingOn>
    <TemplateStatus xmlns="6d93d202-47fc-4405-873a-cab67cc5f1b2">Complete</TemplateStatus>
    <IsSearchable xmlns="6d93d202-47fc-4405-873a-cab67cc5f1b2">true</IsSearchable>
    <ContentItem xmlns="6d93d202-47fc-4405-873a-cab67cc5f1b2" xsi:nil="true"/>
    <HandoffToMSDN xmlns="6d93d202-47fc-4405-873a-cab67cc5f1b2" xsi:nil="true"/>
    <ShowIn xmlns="6d93d202-47fc-4405-873a-cab67cc5f1b2">Show everywhere</ShowIn>
    <ThumbnailAssetId xmlns="6d93d202-47fc-4405-873a-cab67cc5f1b2" xsi:nil="true"/>
    <UALocComments xmlns="6d93d202-47fc-4405-873a-cab67cc5f1b2" xsi:nil="true"/>
    <UALocRecommendation xmlns="6d93d202-47fc-4405-873a-cab67cc5f1b2">Localize</UALocRecommendation>
    <LastModifiedDateTime xmlns="6d93d202-47fc-4405-873a-cab67cc5f1b2" xsi:nil="true"/>
    <LegacyData xmlns="6d93d202-47fc-4405-873a-cab67cc5f1b2" xsi:nil="true"/>
    <LocManualTestRequired xmlns="6d93d202-47fc-4405-873a-cab67cc5f1b2">false</LocManualTestRequired>
    <LocMarketGroupTiers2 xmlns="6d93d202-47fc-4405-873a-cab67cc5f1b2" xsi:nil="true"/>
    <ClipArtFilename xmlns="6d93d202-47fc-4405-873a-cab67cc5f1b2" xsi:nil="true"/>
    <TPApplication xmlns="6d93d202-47fc-4405-873a-cab67cc5f1b2" xsi:nil="true"/>
    <CSXHash xmlns="6d93d202-47fc-4405-873a-cab67cc5f1b2" xsi:nil="true"/>
    <DirectSourceMarket xmlns="6d93d202-47fc-4405-873a-cab67cc5f1b2">english</DirectSourceMarket>
    <PrimaryImageGen xmlns="6d93d202-47fc-4405-873a-cab67cc5f1b2">true</PrimaryImageGen>
    <PlannedPubDate xmlns="6d93d202-47fc-4405-873a-cab67cc5f1b2" xsi:nil="true"/>
    <CSXSubmissionMarket xmlns="6d93d202-47fc-4405-873a-cab67cc5f1b2" xsi:nil="true"/>
    <Downloads xmlns="6d93d202-47fc-4405-873a-cab67cc5f1b2">0</Downloads>
    <ArtSampleDocs xmlns="6d93d202-47fc-4405-873a-cab67cc5f1b2" xsi:nil="true"/>
    <TrustLevel xmlns="6d93d202-47fc-4405-873a-cab67cc5f1b2">1 Microsoft Managed Content</TrustLevel>
    <BlockPublish xmlns="6d93d202-47fc-4405-873a-cab67cc5f1b2">false</BlockPublish>
    <TPLaunchHelpLinkType xmlns="6d93d202-47fc-4405-873a-cab67cc5f1b2">Template</TPLaunchHelpLinkType>
    <LocalizationTagsTaxHTField0 xmlns="6d93d202-47fc-4405-873a-cab67cc5f1b2">
      <Terms xmlns="http://schemas.microsoft.com/office/infopath/2007/PartnerControls"/>
    </LocalizationTagsTaxHTField0>
    <BusinessGroup xmlns="6d93d202-47fc-4405-873a-cab67cc5f1b2" xsi:nil="true"/>
    <Providers xmlns="6d93d202-47fc-4405-873a-cab67cc5f1b2" xsi:nil="true"/>
    <TemplateTemplateType xmlns="6d93d202-47fc-4405-873a-cab67cc5f1b2">PowerPoint Presentation Template</TemplateTemplateType>
    <TimesCloned xmlns="6d93d202-47fc-4405-873a-cab67cc5f1b2" xsi:nil="true"/>
    <TPAppVersion xmlns="6d93d202-47fc-4405-873a-cab67cc5f1b2" xsi:nil="true"/>
    <VoteCount xmlns="6d93d202-47fc-4405-873a-cab67cc5f1b2" xsi:nil="true"/>
    <AverageRating xmlns="6d93d202-47fc-4405-873a-cab67cc5f1b2" xsi:nil="true"/>
    <FeatureTagsTaxHTField0 xmlns="6d93d202-47fc-4405-873a-cab67cc5f1b2">
      <Terms xmlns="http://schemas.microsoft.com/office/infopath/2007/PartnerControls"/>
    </FeatureTagsTaxHTField0>
    <Provider xmlns="6d93d202-47fc-4405-873a-cab67cc5f1b2" xsi:nil="true"/>
    <UACurrentWords xmlns="6d93d202-47fc-4405-873a-cab67cc5f1b2" xsi:nil="true"/>
    <AssetId xmlns="6d93d202-47fc-4405-873a-cab67cc5f1b2">TP103488177</AssetId>
    <TPClientViewer xmlns="6d93d202-47fc-4405-873a-cab67cc5f1b2" xsi:nil="true"/>
    <DSATActionTaken xmlns="6d93d202-47fc-4405-873a-cab67cc5f1b2" xsi:nil="true"/>
    <APEditor xmlns="6d93d202-47fc-4405-873a-cab67cc5f1b2">
      <UserInfo>
        <DisplayName/>
        <AccountId xsi:nil="true"/>
        <AccountType/>
      </UserInfo>
    </APEditor>
    <TPInstallLocation xmlns="6d93d202-47fc-4405-873a-cab67cc5f1b2" xsi:nil="true"/>
    <OOCacheId xmlns="6d93d202-47fc-4405-873a-cab67cc5f1b2" xsi:nil="true"/>
    <IsDeleted xmlns="6d93d202-47fc-4405-873a-cab67cc5f1b2">false</IsDeleted>
    <PublishTargets xmlns="6d93d202-47fc-4405-873a-cab67cc5f1b2">OfficeOnlineVNext</PublishTargets>
    <ApprovalLog xmlns="6d93d202-47fc-4405-873a-cab67cc5f1b2" xsi:nil="true"/>
    <BugNumber xmlns="6d93d202-47fc-4405-873a-cab67cc5f1b2" xsi:nil="true"/>
    <CrawlForDependencies xmlns="6d93d202-47fc-4405-873a-cab67cc5f1b2">false</CrawlForDependencies>
    <InternalTagsTaxHTField0 xmlns="6d93d202-47fc-4405-873a-cab67cc5f1b2">
      <Terms xmlns="http://schemas.microsoft.com/office/infopath/2007/PartnerControls"/>
    </InternalTagsTaxHTField0>
    <LastHandOff xmlns="6d93d202-47fc-4405-873a-cab67cc5f1b2" xsi:nil="true"/>
    <Milestone xmlns="6d93d202-47fc-4405-873a-cab67cc5f1b2" xsi:nil="true"/>
    <OriginalRelease xmlns="6d93d202-47fc-4405-873a-cab67cc5f1b2">15</OriginalRelease>
    <RecommendationsModifier xmlns="6d93d202-47fc-4405-873a-cab67cc5f1b2" xsi:nil="true"/>
    <ScenarioTagsTaxHTField0 xmlns="6d93d202-47fc-4405-873a-cab67cc5f1b2">
      <Terms xmlns="http://schemas.microsoft.com/office/infopath/2007/PartnerControls"/>
    </ScenarioTagsTaxHTField0>
    <UANotes xmlns="6d93d202-47fc-4405-873a-cab67cc5f1b2" xsi:nil="true"/>
    <Component xmlns="64acb2c5-0a2b-4bda-bd34-58e36cbb80d2" xsi:nil="true"/>
    <Description0 xmlns="64acb2c5-0a2b-4bda-bd34-58e36cbb80d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EA249B-97D5-4750-89A5-0B835CF0A20D}">
  <ds:schemaRefs>
    <ds:schemaRef ds:uri="http://schemas.microsoft.com/sharepoint/v3/contenttype/forms"/>
  </ds:schemaRefs>
</ds:datastoreItem>
</file>

<file path=customXml/itemProps2.xml><?xml version="1.0" encoding="utf-8"?>
<ds:datastoreItem xmlns:ds="http://schemas.openxmlformats.org/officeDocument/2006/customXml" ds:itemID="{998B6734-9DD5-4CC1-AFEB-F59A47C9BA75}">
  <ds:schemaRefs>
    <ds:schemaRef ds:uri="6d93d202-47fc-4405-873a-cab67cc5f1b2"/>
    <ds:schemaRef ds:uri="http://purl.org/dc/dcmitype/"/>
    <ds:schemaRef ds:uri="http://schemas.microsoft.com/office/2006/metadata/properties"/>
    <ds:schemaRef ds:uri="64acb2c5-0a2b-4bda-bd34-58e36cbb80d2"/>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848B62C0-0DC6-4ED6-A053-0BDD0343A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Brochure de voyage à trois volets (conception bleue-verte)</Template>
  <TotalTime>0</TotalTime>
  <Words>312</Words>
  <Application>Microsoft Office PowerPoint</Application>
  <PresentationFormat>Personnalisé</PresentationFormat>
  <Paragraphs>83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Brochure de voyage 11 x 8,5</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2016-10-31T15:13:20Z</dcterms:created>
  <dcterms:modified xsi:type="dcterms:W3CDTF">2019-02-22T15:04:44Z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HiddenCategoryTags">
    <vt:lpwstr/>
  </property>
  <property fmtid="{D5CDD505-2E9C-101B-9397-08002B2CF9AE}" pid="9" name="CategoryTags">
    <vt:lpwstr/>
  </property>
  <property fmtid="{D5CDD505-2E9C-101B-9397-08002B2CF9AE}" pid="10" name="CategoryTagsTaxHTField0">
    <vt:lpwstr/>
  </property>
  <property fmtid="{D5CDD505-2E9C-101B-9397-08002B2CF9AE}" pid="11" name="HiddenCategoryTagsTaxHTField0">
    <vt:lpwstr/>
  </property>
</Properties>
</file>